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handoutMasterIdLst>
    <p:handoutMasterId r:id="rId48"/>
  </p:handoutMasterIdLst>
  <p:sldIdLst>
    <p:sldId id="615" r:id="rId2"/>
    <p:sldId id="290" r:id="rId3"/>
    <p:sldId id="316" r:id="rId4"/>
    <p:sldId id="348" r:id="rId5"/>
    <p:sldId id="317" r:id="rId6"/>
    <p:sldId id="318" r:id="rId7"/>
    <p:sldId id="354" r:id="rId8"/>
    <p:sldId id="357" r:id="rId9"/>
    <p:sldId id="358" r:id="rId10"/>
    <p:sldId id="663" r:id="rId11"/>
    <p:sldId id="664" r:id="rId12"/>
    <p:sldId id="375" r:id="rId13"/>
    <p:sldId id="502" r:id="rId14"/>
    <p:sldId id="666" r:id="rId15"/>
    <p:sldId id="585" r:id="rId16"/>
    <p:sldId id="363" r:id="rId17"/>
    <p:sldId id="470" r:id="rId18"/>
    <p:sldId id="473" r:id="rId19"/>
    <p:sldId id="704" r:id="rId20"/>
    <p:sldId id="475" r:id="rId21"/>
    <p:sldId id="486" r:id="rId22"/>
    <p:sldId id="350" r:id="rId23"/>
    <p:sldId id="351" r:id="rId24"/>
    <p:sldId id="361" r:id="rId25"/>
    <p:sldId id="586" r:id="rId26"/>
    <p:sldId id="370" r:id="rId27"/>
    <p:sldId id="362" r:id="rId28"/>
    <p:sldId id="468" r:id="rId29"/>
    <p:sldId id="587" r:id="rId30"/>
    <p:sldId id="469" r:id="rId31"/>
    <p:sldId id="465" r:id="rId32"/>
    <p:sldId id="588" r:id="rId33"/>
    <p:sldId id="476" r:id="rId34"/>
    <p:sldId id="439" r:id="rId35"/>
    <p:sldId id="484" r:id="rId36"/>
    <p:sldId id="364" r:id="rId37"/>
    <p:sldId id="365" r:id="rId38"/>
    <p:sldId id="665" r:id="rId39"/>
    <p:sldId id="272" r:id="rId40"/>
    <p:sldId id="288" r:id="rId41"/>
    <p:sldId id="545" r:id="rId42"/>
    <p:sldId id="487" r:id="rId43"/>
    <p:sldId id="369" r:id="rId44"/>
    <p:sldId id="616" r:id="rId45"/>
    <p:sldId id="26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62" autoAdjust="0"/>
  </p:normalViewPr>
  <p:slideViewPr>
    <p:cSldViewPr snapToGrid="0">
      <p:cViewPr varScale="1">
        <p:scale>
          <a:sx n="79" d="100"/>
          <a:sy n="79" d="100"/>
        </p:scale>
        <p:origin x="420" y="90"/>
      </p:cViewPr>
      <p:guideLst>
        <p:guide orient="horz" pos="2160"/>
        <p:guide pos="3917"/>
      </p:guideLst>
    </p:cSldViewPr>
  </p:slideViewPr>
  <p:outlineViewPr>
    <p:cViewPr>
      <p:scale>
        <a:sx n="33" d="100"/>
        <a:sy n="33" d="100"/>
      </p:scale>
      <p:origin x="0" y="-1139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94E4366-0BD1-4ED3-A44F-EAF7B96907D2}" type="doc">
      <dgm:prSet loTypeId="urn:microsoft.com/office/officeart/2005/8/layout/hierarchy1#1" loCatId="hierarchy" qsTypeId="urn:microsoft.com/office/officeart/2005/8/quickstyle/simple1#1" qsCatId="simple" csTypeId="urn:microsoft.com/office/officeart/2005/8/colors/accent1_2#1" csCatId="accent1"/>
      <dgm:spPr/>
      <dgm:t>
        <a:bodyPr/>
        <a:lstStyle/>
        <a:p>
          <a:endParaRPr lang="en-US"/>
        </a:p>
      </dgm:t>
    </dgm:pt>
    <dgm:pt modelId="{8D9175E0-B834-4CD7-9CD6-66AD54E52D95}">
      <dgm:prSet/>
      <dgm:spPr/>
      <dgm:t>
        <a:bodyPr/>
        <a:lstStyle/>
        <a:p>
          <a:r>
            <a:rPr lang="en-IN"/>
            <a:t>Training programs</a:t>
          </a:r>
          <a:endParaRPr lang="en-US"/>
        </a:p>
      </dgm:t>
    </dgm:pt>
    <dgm:pt modelId="{6A5F6EE6-9ACB-40C4-8EBD-8FD183E6096B}" type="parTrans" cxnId="{1C04B5CC-3418-4B8D-9604-A1A3B406EE47}">
      <dgm:prSet/>
      <dgm:spPr/>
      <dgm:t>
        <a:bodyPr/>
        <a:lstStyle/>
        <a:p>
          <a:endParaRPr lang="en-US"/>
        </a:p>
      </dgm:t>
    </dgm:pt>
    <dgm:pt modelId="{AC0AF284-07AE-4DD8-B716-1356C168C1A8}" type="sibTrans" cxnId="{1C04B5CC-3418-4B8D-9604-A1A3B406EE47}">
      <dgm:prSet/>
      <dgm:spPr/>
      <dgm:t>
        <a:bodyPr/>
        <a:lstStyle/>
        <a:p>
          <a:endParaRPr lang="en-US"/>
        </a:p>
      </dgm:t>
    </dgm:pt>
    <dgm:pt modelId="{C1E44359-4829-4A4D-BCA0-E76EC631D254}">
      <dgm:prSet/>
      <dgm:spPr/>
      <dgm:t>
        <a:bodyPr/>
        <a:lstStyle/>
        <a:p>
          <a:r>
            <a:rPr lang="en-IN"/>
            <a:t>Modules    IMG at national level  ICMR</a:t>
          </a:r>
          <a:endParaRPr lang="en-US"/>
        </a:p>
      </dgm:t>
    </dgm:pt>
    <dgm:pt modelId="{0D4511AD-963C-466C-8ACD-1C4D7C38B991}" type="parTrans" cxnId="{40C68E90-86FE-4818-A825-B5B2D2962D57}">
      <dgm:prSet/>
      <dgm:spPr/>
      <dgm:t>
        <a:bodyPr/>
        <a:lstStyle/>
        <a:p>
          <a:endParaRPr lang="en-US"/>
        </a:p>
      </dgm:t>
    </dgm:pt>
    <dgm:pt modelId="{2359D95D-E66E-4BCC-9EEB-FEB1026D751C}" type="sibTrans" cxnId="{40C68E90-86FE-4818-A825-B5B2D2962D57}">
      <dgm:prSet/>
      <dgm:spPr/>
      <dgm:t>
        <a:bodyPr/>
        <a:lstStyle/>
        <a:p>
          <a:endParaRPr lang="en-US"/>
        </a:p>
      </dgm:t>
    </dgm:pt>
    <dgm:pt modelId="{96EBA5BE-E8EF-4F82-995F-E293D0C4C84D}">
      <dgm:prSet/>
      <dgm:spPr/>
      <dgm:t>
        <a:bodyPr/>
        <a:lstStyle/>
        <a:p>
          <a:r>
            <a:rPr lang="en-IN"/>
            <a:t>Audits</a:t>
          </a:r>
          <a:endParaRPr lang="en-US"/>
        </a:p>
      </dgm:t>
    </dgm:pt>
    <dgm:pt modelId="{CA970788-3CF5-4D30-BB4C-94A68447364F}" type="parTrans" cxnId="{7F9CB2B6-7FDB-475F-955D-A683FA7B0E02}">
      <dgm:prSet/>
      <dgm:spPr/>
      <dgm:t>
        <a:bodyPr/>
        <a:lstStyle/>
        <a:p>
          <a:endParaRPr lang="en-US"/>
        </a:p>
      </dgm:t>
    </dgm:pt>
    <dgm:pt modelId="{DAE9AE3A-76A6-48A3-A758-9F8ACD7CB00A}" type="sibTrans" cxnId="{7F9CB2B6-7FDB-475F-955D-A683FA7B0E02}">
      <dgm:prSet/>
      <dgm:spPr/>
      <dgm:t>
        <a:bodyPr/>
        <a:lstStyle/>
        <a:p>
          <a:endParaRPr lang="en-US"/>
        </a:p>
      </dgm:t>
    </dgm:pt>
    <dgm:pt modelId="{7222BF17-BFC9-464A-AFF5-93468DC8E85B}" type="pres">
      <dgm:prSet presAssocID="{C94E4366-0BD1-4ED3-A44F-EAF7B96907D2}" presName="hierChild1" presStyleCnt="0">
        <dgm:presLayoutVars>
          <dgm:chPref val="1"/>
          <dgm:dir/>
          <dgm:animOne val="branch"/>
          <dgm:animLvl val="lvl"/>
          <dgm:resizeHandles/>
        </dgm:presLayoutVars>
      </dgm:prSet>
      <dgm:spPr/>
      <dgm:t>
        <a:bodyPr/>
        <a:lstStyle/>
        <a:p>
          <a:endParaRPr lang="en-US"/>
        </a:p>
      </dgm:t>
    </dgm:pt>
    <dgm:pt modelId="{4665207F-982C-49D4-96D0-F39E0467A12C}" type="pres">
      <dgm:prSet presAssocID="{8D9175E0-B834-4CD7-9CD6-66AD54E52D95}" presName="hierRoot1" presStyleCnt="0"/>
      <dgm:spPr/>
    </dgm:pt>
    <dgm:pt modelId="{810113BA-CF9E-461C-AE37-E8FBDC58E2E8}" type="pres">
      <dgm:prSet presAssocID="{8D9175E0-B834-4CD7-9CD6-66AD54E52D95}" presName="composite" presStyleCnt="0"/>
      <dgm:spPr/>
    </dgm:pt>
    <dgm:pt modelId="{23045933-BBF9-49A6-84EA-3647A79703C3}" type="pres">
      <dgm:prSet presAssocID="{8D9175E0-B834-4CD7-9CD6-66AD54E52D95}" presName="background" presStyleLbl="node0" presStyleIdx="0" presStyleCnt="3"/>
      <dgm:spPr/>
    </dgm:pt>
    <dgm:pt modelId="{483B4A81-2FC5-4A18-8C47-090891C74E0F}" type="pres">
      <dgm:prSet presAssocID="{8D9175E0-B834-4CD7-9CD6-66AD54E52D95}" presName="text" presStyleLbl="fgAcc0" presStyleIdx="0" presStyleCnt="3">
        <dgm:presLayoutVars>
          <dgm:chPref val="3"/>
        </dgm:presLayoutVars>
      </dgm:prSet>
      <dgm:spPr/>
      <dgm:t>
        <a:bodyPr/>
        <a:lstStyle/>
        <a:p>
          <a:endParaRPr lang="en-US"/>
        </a:p>
      </dgm:t>
    </dgm:pt>
    <dgm:pt modelId="{659FB598-1F13-4CBC-AB9D-1AF0A9D52F9D}" type="pres">
      <dgm:prSet presAssocID="{8D9175E0-B834-4CD7-9CD6-66AD54E52D95}" presName="hierChild2" presStyleCnt="0"/>
      <dgm:spPr/>
    </dgm:pt>
    <dgm:pt modelId="{3D9FF568-1BCA-41E1-BB6B-CA9B48538374}" type="pres">
      <dgm:prSet presAssocID="{C1E44359-4829-4A4D-BCA0-E76EC631D254}" presName="hierRoot1" presStyleCnt="0"/>
      <dgm:spPr/>
    </dgm:pt>
    <dgm:pt modelId="{33CBD197-61B9-468E-8F0B-7D15C49423AE}" type="pres">
      <dgm:prSet presAssocID="{C1E44359-4829-4A4D-BCA0-E76EC631D254}" presName="composite" presStyleCnt="0"/>
      <dgm:spPr/>
    </dgm:pt>
    <dgm:pt modelId="{41ACCF2F-F258-4A82-B2A9-A570E9EE8E79}" type="pres">
      <dgm:prSet presAssocID="{C1E44359-4829-4A4D-BCA0-E76EC631D254}" presName="background" presStyleLbl="node0" presStyleIdx="1" presStyleCnt="3"/>
      <dgm:spPr/>
    </dgm:pt>
    <dgm:pt modelId="{FC50B240-0AA3-4D10-A891-7A1F84A7A901}" type="pres">
      <dgm:prSet presAssocID="{C1E44359-4829-4A4D-BCA0-E76EC631D254}" presName="text" presStyleLbl="fgAcc0" presStyleIdx="1" presStyleCnt="3">
        <dgm:presLayoutVars>
          <dgm:chPref val="3"/>
        </dgm:presLayoutVars>
      </dgm:prSet>
      <dgm:spPr/>
      <dgm:t>
        <a:bodyPr/>
        <a:lstStyle/>
        <a:p>
          <a:endParaRPr lang="en-US"/>
        </a:p>
      </dgm:t>
    </dgm:pt>
    <dgm:pt modelId="{A7406E13-1CF8-48E8-9AFE-947C05CB4CEE}" type="pres">
      <dgm:prSet presAssocID="{C1E44359-4829-4A4D-BCA0-E76EC631D254}" presName="hierChild2" presStyleCnt="0"/>
      <dgm:spPr/>
    </dgm:pt>
    <dgm:pt modelId="{C92CC84E-AAEA-4907-89B2-47682FD57A60}" type="pres">
      <dgm:prSet presAssocID="{96EBA5BE-E8EF-4F82-995F-E293D0C4C84D}" presName="hierRoot1" presStyleCnt="0"/>
      <dgm:spPr/>
    </dgm:pt>
    <dgm:pt modelId="{EA97809E-5C6E-4AAD-BAF6-ABDCF92AF209}" type="pres">
      <dgm:prSet presAssocID="{96EBA5BE-E8EF-4F82-995F-E293D0C4C84D}" presName="composite" presStyleCnt="0"/>
      <dgm:spPr/>
    </dgm:pt>
    <dgm:pt modelId="{CFF9A1AA-2737-42E9-A86E-FC88036EA505}" type="pres">
      <dgm:prSet presAssocID="{96EBA5BE-E8EF-4F82-995F-E293D0C4C84D}" presName="background" presStyleLbl="node0" presStyleIdx="2" presStyleCnt="3"/>
      <dgm:spPr/>
    </dgm:pt>
    <dgm:pt modelId="{2B0835F9-3BD8-4659-8249-4F367C9C2AD1}" type="pres">
      <dgm:prSet presAssocID="{96EBA5BE-E8EF-4F82-995F-E293D0C4C84D}" presName="text" presStyleLbl="fgAcc0" presStyleIdx="2" presStyleCnt="3">
        <dgm:presLayoutVars>
          <dgm:chPref val="3"/>
        </dgm:presLayoutVars>
      </dgm:prSet>
      <dgm:spPr/>
      <dgm:t>
        <a:bodyPr/>
        <a:lstStyle/>
        <a:p>
          <a:endParaRPr lang="en-US"/>
        </a:p>
      </dgm:t>
    </dgm:pt>
    <dgm:pt modelId="{07398A48-2C70-49E6-AD0B-95718CAEBE97}" type="pres">
      <dgm:prSet presAssocID="{96EBA5BE-E8EF-4F82-995F-E293D0C4C84D}" presName="hierChild2" presStyleCnt="0"/>
      <dgm:spPr/>
    </dgm:pt>
  </dgm:ptLst>
  <dgm:cxnLst>
    <dgm:cxn modelId="{D0F23DB6-EF34-41CF-8524-F40F7A790D5F}" type="presOf" srcId="{96EBA5BE-E8EF-4F82-995F-E293D0C4C84D}" destId="{2B0835F9-3BD8-4659-8249-4F367C9C2AD1}" srcOrd="0" destOrd="0" presId="urn:microsoft.com/office/officeart/2005/8/layout/hierarchy1#1"/>
    <dgm:cxn modelId="{40C68E90-86FE-4818-A825-B5B2D2962D57}" srcId="{C94E4366-0BD1-4ED3-A44F-EAF7B96907D2}" destId="{C1E44359-4829-4A4D-BCA0-E76EC631D254}" srcOrd="1" destOrd="0" parTransId="{0D4511AD-963C-466C-8ACD-1C4D7C38B991}" sibTransId="{2359D95D-E66E-4BCC-9EEB-FEB1026D751C}"/>
    <dgm:cxn modelId="{A5867279-8378-4CFE-BD0F-BE9C75F96EF4}" type="presOf" srcId="{C94E4366-0BD1-4ED3-A44F-EAF7B96907D2}" destId="{7222BF17-BFC9-464A-AFF5-93468DC8E85B}" srcOrd="0" destOrd="0" presId="urn:microsoft.com/office/officeart/2005/8/layout/hierarchy1#1"/>
    <dgm:cxn modelId="{1C04B5CC-3418-4B8D-9604-A1A3B406EE47}" srcId="{C94E4366-0BD1-4ED3-A44F-EAF7B96907D2}" destId="{8D9175E0-B834-4CD7-9CD6-66AD54E52D95}" srcOrd="0" destOrd="0" parTransId="{6A5F6EE6-9ACB-40C4-8EBD-8FD183E6096B}" sibTransId="{AC0AF284-07AE-4DD8-B716-1356C168C1A8}"/>
    <dgm:cxn modelId="{A800DBAF-7616-4A61-9748-5A42CFBDA642}" type="presOf" srcId="{C1E44359-4829-4A4D-BCA0-E76EC631D254}" destId="{FC50B240-0AA3-4D10-A891-7A1F84A7A901}" srcOrd="0" destOrd="0" presId="urn:microsoft.com/office/officeart/2005/8/layout/hierarchy1#1"/>
    <dgm:cxn modelId="{99F09CB5-D2B8-4A88-8ACE-0351FD08E549}" type="presOf" srcId="{8D9175E0-B834-4CD7-9CD6-66AD54E52D95}" destId="{483B4A81-2FC5-4A18-8C47-090891C74E0F}" srcOrd="0" destOrd="0" presId="urn:microsoft.com/office/officeart/2005/8/layout/hierarchy1#1"/>
    <dgm:cxn modelId="{7F9CB2B6-7FDB-475F-955D-A683FA7B0E02}" srcId="{C94E4366-0BD1-4ED3-A44F-EAF7B96907D2}" destId="{96EBA5BE-E8EF-4F82-995F-E293D0C4C84D}" srcOrd="2" destOrd="0" parTransId="{CA970788-3CF5-4D30-BB4C-94A68447364F}" sibTransId="{DAE9AE3A-76A6-48A3-A758-9F8ACD7CB00A}"/>
    <dgm:cxn modelId="{41E79FE4-71FE-4979-85D7-67F895DFEFB3}" type="presParOf" srcId="{7222BF17-BFC9-464A-AFF5-93468DC8E85B}" destId="{4665207F-982C-49D4-96D0-F39E0467A12C}" srcOrd="0" destOrd="0" presId="urn:microsoft.com/office/officeart/2005/8/layout/hierarchy1#1"/>
    <dgm:cxn modelId="{C66B663D-1D79-4563-8FBC-35F0D99FB4E6}" type="presParOf" srcId="{4665207F-982C-49D4-96D0-F39E0467A12C}" destId="{810113BA-CF9E-461C-AE37-E8FBDC58E2E8}" srcOrd="0" destOrd="0" presId="urn:microsoft.com/office/officeart/2005/8/layout/hierarchy1#1"/>
    <dgm:cxn modelId="{2B0C2BDF-4704-4A88-AFDB-0871FE6A880F}" type="presParOf" srcId="{810113BA-CF9E-461C-AE37-E8FBDC58E2E8}" destId="{23045933-BBF9-49A6-84EA-3647A79703C3}" srcOrd="0" destOrd="0" presId="urn:microsoft.com/office/officeart/2005/8/layout/hierarchy1#1"/>
    <dgm:cxn modelId="{D6562606-9330-4909-A348-D6738263C4C8}" type="presParOf" srcId="{810113BA-CF9E-461C-AE37-E8FBDC58E2E8}" destId="{483B4A81-2FC5-4A18-8C47-090891C74E0F}" srcOrd="1" destOrd="0" presId="urn:microsoft.com/office/officeart/2005/8/layout/hierarchy1#1"/>
    <dgm:cxn modelId="{CA0B15B2-5479-4BB1-938B-DE0813E28039}" type="presParOf" srcId="{4665207F-982C-49D4-96D0-F39E0467A12C}" destId="{659FB598-1F13-4CBC-AB9D-1AF0A9D52F9D}" srcOrd="1" destOrd="0" presId="urn:microsoft.com/office/officeart/2005/8/layout/hierarchy1#1"/>
    <dgm:cxn modelId="{6FEC272C-0ED1-4D4E-B288-147884C6B858}" type="presParOf" srcId="{7222BF17-BFC9-464A-AFF5-93468DC8E85B}" destId="{3D9FF568-1BCA-41E1-BB6B-CA9B48538374}" srcOrd="1" destOrd="0" presId="urn:microsoft.com/office/officeart/2005/8/layout/hierarchy1#1"/>
    <dgm:cxn modelId="{00C5FD08-F1DC-4EEB-8D40-91BDF551395E}" type="presParOf" srcId="{3D9FF568-1BCA-41E1-BB6B-CA9B48538374}" destId="{33CBD197-61B9-468E-8F0B-7D15C49423AE}" srcOrd="0" destOrd="0" presId="urn:microsoft.com/office/officeart/2005/8/layout/hierarchy1#1"/>
    <dgm:cxn modelId="{BB97E1B4-B6E5-4D4E-B668-AE680BA2E97F}" type="presParOf" srcId="{33CBD197-61B9-468E-8F0B-7D15C49423AE}" destId="{41ACCF2F-F258-4A82-B2A9-A570E9EE8E79}" srcOrd="0" destOrd="0" presId="urn:microsoft.com/office/officeart/2005/8/layout/hierarchy1#1"/>
    <dgm:cxn modelId="{4505CD55-4911-443C-B711-B279627C45E5}" type="presParOf" srcId="{33CBD197-61B9-468E-8F0B-7D15C49423AE}" destId="{FC50B240-0AA3-4D10-A891-7A1F84A7A901}" srcOrd="1" destOrd="0" presId="urn:microsoft.com/office/officeart/2005/8/layout/hierarchy1#1"/>
    <dgm:cxn modelId="{BA8666FD-EFE9-495E-8D30-87684FE3CF36}" type="presParOf" srcId="{3D9FF568-1BCA-41E1-BB6B-CA9B48538374}" destId="{A7406E13-1CF8-48E8-9AFE-947C05CB4CEE}" srcOrd="1" destOrd="0" presId="urn:microsoft.com/office/officeart/2005/8/layout/hierarchy1#1"/>
    <dgm:cxn modelId="{BBB414C0-DC07-4161-90BF-075F3B9F3C0A}" type="presParOf" srcId="{7222BF17-BFC9-464A-AFF5-93468DC8E85B}" destId="{C92CC84E-AAEA-4907-89B2-47682FD57A60}" srcOrd="2" destOrd="0" presId="urn:microsoft.com/office/officeart/2005/8/layout/hierarchy1#1"/>
    <dgm:cxn modelId="{10C297BB-FA23-4FD3-8E2B-A283AF02E2C1}" type="presParOf" srcId="{C92CC84E-AAEA-4907-89B2-47682FD57A60}" destId="{EA97809E-5C6E-4AAD-BAF6-ABDCF92AF209}" srcOrd="0" destOrd="0" presId="urn:microsoft.com/office/officeart/2005/8/layout/hierarchy1#1"/>
    <dgm:cxn modelId="{E3FA3EC5-1C22-48FE-83C7-2D4427695516}" type="presParOf" srcId="{EA97809E-5C6E-4AAD-BAF6-ABDCF92AF209}" destId="{CFF9A1AA-2737-42E9-A86E-FC88036EA505}" srcOrd="0" destOrd="0" presId="urn:microsoft.com/office/officeart/2005/8/layout/hierarchy1#1"/>
    <dgm:cxn modelId="{D31504BD-4519-4926-A5F6-D28A825F19E6}" type="presParOf" srcId="{EA97809E-5C6E-4AAD-BAF6-ABDCF92AF209}" destId="{2B0835F9-3BD8-4659-8249-4F367C9C2AD1}" srcOrd="1" destOrd="0" presId="urn:microsoft.com/office/officeart/2005/8/layout/hierarchy1#1"/>
    <dgm:cxn modelId="{0CF29669-999F-4BFC-8DEC-27B15EBACAF0}" type="presParOf" srcId="{C92CC84E-AAEA-4907-89B2-47682FD57A60}" destId="{07398A48-2C70-49E6-AD0B-95718CAEBE97}" srcOrd="1" destOrd="0" presId="urn:microsoft.com/office/officeart/2005/8/layout/hierarchy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45933-BBF9-49A6-84EA-3647A79703C3}">
      <dsp:nvSpPr>
        <dsp:cNvPr id="0" name=""/>
        <dsp:cNvSpPr/>
      </dsp:nvSpPr>
      <dsp:spPr>
        <a:xfrm>
          <a:off x="0" y="991133"/>
          <a:ext cx="2776744" cy="17632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B4A81-2FC5-4A18-8C47-090891C74E0F}">
      <dsp:nvSpPr>
        <dsp:cNvPr id="0" name=""/>
        <dsp:cNvSpPr/>
      </dsp:nvSpPr>
      <dsp:spPr bwMode="white">
        <a:xfrm>
          <a:off x="308527" y="1284233"/>
          <a:ext cx="2776744" cy="17632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IN" sz="3100" kern="1200"/>
            <a:t>Training programs</a:t>
          </a:r>
          <a:endParaRPr lang="en-US" sz="3100" kern="1200"/>
        </a:p>
      </dsp:txBody>
      <dsp:txXfrm>
        <a:off x="360170" y="1335876"/>
        <a:ext cx="2673458" cy="1659947"/>
      </dsp:txXfrm>
    </dsp:sp>
    <dsp:sp modelId="{41ACCF2F-F258-4A82-B2A9-A570E9EE8E79}">
      <dsp:nvSpPr>
        <dsp:cNvPr id="0" name=""/>
        <dsp:cNvSpPr/>
      </dsp:nvSpPr>
      <dsp:spPr>
        <a:xfrm>
          <a:off x="3393799" y="991133"/>
          <a:ext cx="2776744" cy="17632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50B240-0AA3-4D10-A891-7A1F84A7A901}">
      <dsp:nvSpPr>
        <dsp:cNvPr id="0" name=""/>
        <dsp:cNvSpPr/>
      </dsp:nvSpPr>
      <dsp:spPr bwMode="white">
        <a:xfrm>
          <a:off x="3702326" y="1284233"/>
          <a:ext cx="2776744" cy="17632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IN" sz="3100" kern="1200"/>
            <a:t>Modules    IMG at national level  ICMR</a:t>
          </a:r>
          <a:endParaRPr lang="en-US" sz="3100" kern="1200"/>
        </a:p>
      </dsp:txBody>
      <dsp:txXfrm>
        <a:off x="3753969" y="1335876"/>
        <a:ext cx="2673458" cy="1659947"/>
      </dsp:txXfrm>
    </dsp:sp>
    <dsp:sp modelId="{CFF9A1AA-2737-42E9-A86E-FC88036EA505}">
      <dsp:nvSpPr>
        <dsp:cNvPr id="0" name=""/>
        <dsp:cNvSpPr/>
      </dsp:nvSpPr>
      <dsp:spPr>
        <a:xfrm>
          <a:off x="6787598" y="991133"/>
          <a:ext cx="2776744" cy="17632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835F9-3BD8-4659-8249-4F367C9C2AD1}">
      <dsp:nvSpPr>
        <dsp:cNvPr id="0" name=""/>
        <dsp:cNvSpPr/>
      </dsp:nvSpPr>
      <dsp:spPr bwMode="white">
        <a:xfrm>
          <a:off x="7096126" y="1284233"/>
          <a:ext cx="2776744" cy="17632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IN" sz="3100" kern="1200"/>
            <a:t>Audits</a:t>
          </a:r>
          <a:endParaRPr lang="en-US" sz="3100" kern="1200"/>
        </a:p>
      </dsp:txBody>
      <dsp:txXfrm>
        <a:off x="7147769" y="1335876"/>
        <a:ext cx="2673458" cy="16599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4/3/2024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D3AC95A4-3B41-4102-BD54-3D882880597B}" type="datetimeFigureOut">
              <a:rPr lang="en-IN" smtClean="0"/>
              <a:t>03-04-2024</a:t>
            </a:fld>
            <a:endParaRPr lang="en-IN"/>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DDF7ADF8-AAC9-4315-AA46-ACEA2CD6D305}" type="slidenum">
              <a:rPr lang="en-IN" smtClean="0"/>
              <a:t>‹#›</a:t>
            </a:fld>
            <a:endParaRPr lang="en-IN"/>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14C97-0F63-43BC-A56A-A1A0A0AE1EF0}" type="datetimeFigureOut">
              <a:rPr lang="en-IN" smtClean="0"/>
              <a:t>03-04-2024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60CFE4-B357-4CD4-90AF-95DB38DC81B6}"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214C97-0F63-43BC-A56A-A1A0A0AE1EF0}" type="datetimeFigureOut">
              <a:rPr lang="en-IN" smtClean="0"/>
              <a:t>03-04-2024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60CFE4-B357-4CD4-90AF-95DB38DC81B6}"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CA453-257C-4C75-ACDE-0E75A4085DCE}" type="datetime1">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BD4022-73A9-478E-B67F-3B4AEA6EDE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14C97-0F63-43BC-A56A-A1A0A0AE1EF0}" type="datetimeFigureOut">
              <a:rPr lang="en-IN" smtClean="0"/>
              <a:t>03-04-2024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60CFE4-B357-4CD4-90AF-95DB38DC81B6}"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AC95A4-3B41-4102-BD54-3D882880597B}" type="datetimeFigureOut">
              <a:rPr lang="en-IN" smtClean="0"/>
              <a:t>03-04-2024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DF7ADF8-AAC9-4315-AA46-ACEA2CD6D305}" type="slidenum">
              <a:rPr lang="en-IN" smtClean="0"/>
              <a:t>‹#›</a:t>
            </a:fld>
            <a:endParaRPr lang="en-IN"/>
          </a:p>
        </p:txBody>
      </p:sp>
      <p:sp>
        <p:nvSpPr>
          <p:cNvPr id="7" name="Subtitle 2"/>
          <p:cNvSpPr>
            <a:spLocks noGrp="1"/>
          </p:cNvSpPr>
          <p:nvPr>
            <p:ph type="subTitle" idx="1"/>
          </p:nvPr>
        </p:nvSpPr>
        <p:spPr>
          <a:xfrm>
            <a:off x="1428044" y="2056507"/>
            <a:ext cx="8554156" cy="3443112"/>
          </a:xfrm>
        </p:spPr>
        <p:txBody>
          <a:bodyPr vert="horz" lIns="91440" tIns="45720" rIns="91440" bIns="45720" rtlCol="0">
            <a:normAutofit/>
          </a:bodyPr>
          <a:lstStyle/>
          <a:p>
            <a:pPr marL="457200" indent="-457200" algn="l">
              <a:buFont typeface="Arial" panose="020B0604020202020204" pitchFamily="34" charset="0"/>
              <a:buChar char="•"/>
            </a:pPr>
            <a:r>
              <a:rPr lang="en-US" sz="3200">
                <a:solidFill>
                  <a:schemeClr val="tx1">
                    <a:alpha val="55000"/>
                  </a:schemeClr>
                </a:solidFill>
              </a:rPr>
              <a:t>Click to edit Master subtitle style</a:t>
            </a:r>
            <a:endParaRPr lang="en-US" sz="3200" dirty="0">
              <a:solidFill>
                <a:schemeClr val="tx1">
                  <a:alpha val="5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718D4AFE-8622-4360-8D56-3828DB0BC87E}" type="datetimeFigureOut">
              <a:rPr lang="en-IN" smtClean="0"/>
              <a:t>03-04-2024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EFDF562-42F4-46BE-A7B9-D10002F0F26F}"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Title no content">
    <p:spTree>
      <p:nvGrpSpPr>
        <p:cNvPr id="1" name=""/>
        <p:cNvGrpSpPr/>
        <p:nvPr/>
      </p:nvGrpSpPr>
      <p:grpSpPr>
        <a:xfrm>
          <a:off x="0" y="0"/>
          <a:ext cx="0" cy="0"/>
          <a:chOff x="0" y="0"/>
          <a:chExt cx="0" cy="0"/>
        </a:xfrm>
      </p:grpSpPr>
      <p:sp>
        <p:nvSpPr>
          <p:cNvPr id="18" name="Shape 18"/>
          <p:cNvSpPr>
            <a:spLocks noGrp="1"/>
          </p:cNvSpPr>
          <p:nvPr>
            <p:ph type="title" hasCustomPrompt="1"/>
          </p:nvPr>
        </p:nvSpPr>
        <p:spPr>
          <a:xfrm>
            <a:off x="595317" y="267895"/>
            <a:ext cx="10846593" cy="785813"/>
          </a:xfrm>
          <a:prstGeom prst="rect">
            <a:avLst/>
          </a:prstGeom>
        </p:spPr>
        <p:txBody>
          <a:bodyPr/>
          <a:lstStyle>
            <a:lvl1pPr>
              <a:defRPr>
                <a:solidFill>
                  <a:srgbClr val="011993"/>
                </a:solidFill>
                <a:uFill>
                  <a:solidFill>
                    <a:srgbClr val="011993"/>
                  </a:solidFill>
                </a:uFill>
                <a:latin typeface="+mj-lt"/>
                <a:ea typeface="+mj-ea"/>
                <a:cs typeface="+mj-cs"/>
                <a:sym typeface="Calibri" panose="020F0502020204030204"/>
              </a:defRPr>
            </a:lvl1pPr>
          </a:lstStyle>
          <a:p>
            <a:pPr lvl="0">
              <a:defRPr sz="1800">
                <a:solidFill>
                  <a:srgbClr val="000000"/>
                </a:solidFill>
                <a:effectLst/>
                <a:uFillTx/>
              </a:defRPr>
            </a:pPr>
            <a:r>
              <a:rPr sz="2325">
                <a:solidFill>
                  <a:srgbClr val="011993"/>
                </a:solidFill>
                <a:uFill>
                  <a:solidFill>
                    <a:srgbClr val="011993"/>
                  </a:solidFill>
                </a:uFill>
              </a:rPr>
              <a:t>Title Text</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3AC95A4-3B41-4102-BD54-3D882880597B}" type="datetimeFigureOut">
              <a:rPr lang="en-IN" smtClean="0"/>
              <a:t>03-04-2024</a:t>
            </a:fld>
            <a:endParaRPr lang="en-IN"/>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IN"/>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DF7ADF8-AAC9-4315-AA46-ACEA2CD6D305}"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mc.org.in/wp-content/uploads/2020/08/Skill-Module_23.12.2019.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84"/>
          <p:cNvSpPr txBox="1">
            <a:spLocks noGrp="1"/>
          </p:cNvSpPr>
          <p:nvPr>
            <p:ph type="ctrTitle"/>
          </p:nvPr>
        </p:nvSpPr>
        <p:spPr>
          <a:xfrm>
            <a:off x="2401824" y="2791969"/>
            <a:ext cx="6139350" cy="109728"/>
          </a:xfrm>
          <a:prstGeom prst="rect">
            <a:avLst/>
          </a:prstGeom>
          <a:ln>
            <a:noFill/>
          </a:ln>
        </p:spPr>
        <p:style>
          <a:lnRef idx="2">
            <a:schemeClr val="accent2"/>
          </a:lnRef>
          <a:fillRef idx="1">
            <a:schemeClr val="lt1"/>
          </a:fillRef>
          <a:effectRef idx="0">
            <a:schemeClr val="accent2"/>
          </a:effectRef>
          <a:fontRef idx="minor">
            <a:schemeClr val="dk1"/>
          </a:fontRef>
        </p:style>
        <p:txBody>
          <a:bodyPr spcFirstLastPara="1" wrap="square" lIns="24550" tIns="24550" rIns="24550" bIns="24550" anchor="ctr" anchorCtr="0">
            <a:noAutofit/>
          </a:bodyPr>
          <a:lstStyle/>
          <a:p>
            <a:pPr algn="ctr"/>
            <a:r>
              <a:rPr sz="4400" dirty="0">
                <a:solidFill>
                  <a:srgbClr val="C00000"/>
                </a:solidFill>
                <a:latin typeface="Castellar" panose="020A0402060406010301" pitchFamily="18" charset="0"/>
              </a:rPr>
              <a:t>Skill Training</a:t>
            </a:r>
          </a:p>
        </p:txBody>
      </p:sp>
      <p:sp>
        <p:nvSpPr>
          <p:cNvPr id="3" name="Rectangle 2"/>
          <p:cNvSpPr/>
          <p:nvPr/>
        </p:nvSpPr>
        <p:spPr>
          <a:xfrm>
            <a:off x="743712" y="4197667"/>
            <a:ext cx="10180320" cy="2145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tx1"/>
                </a:solidFill>
              </a:rPr>
              <a:t>Dr.T.VenugopalaRao,M.D,</a:t>
            </a:r>
          </a:p>
          <a:p>
            <a:r>
              <a:rPr lang="en-US" sz="3200" dirty="0" smtClean="0">
                <a:solidFill>
                  <a:schemeClr val="tx1"/>
                </a:solidFill>
              </a:rPr>
              <a:t>Faimer Fellow</a:t>
            </a:r>
          </a:p>
          <a:p>
            <a:r>
              <a:rPr lang="en-US" sz="3200" dirty="0" smtClean="0">
                <a:solidFill>
                  <a:schemeClr val="tx1"/>
                </a:solidFill>
              </a:rPr>
              <a:t>Professor of Anaesthesiology &amp; Academic Director,MIMS</a:t>
            </a:r>
          </a:p>
          <a:p>
            <a:endParaRPr lang="en-US" sz="3200" dirty="0">
              <a:solidFill>
                <a:schemeClr val="tx1"/>
              </a:solidFill>
            </a:endParaRPr>
          </a:p>
          <a:p>
            <a:endParaRPr lang="en-US" sz="3200" dirty="0">
              <a:solidFill>
                <a:schemeClr val="tx1"/>
              </a:solidFill>
            </a:endParaRPr>
          </a:p>
        </p:txBody>
      </p:sp>
      <p:pic>
        <p:nvPicPr>
          <p:cNvPr id="6" name="Picture 5"/>
          <p:cNvPicPr>
            <a:picLocks noChangeAspect="1"/>
          </p:cNvPicPr>
          <p:nvPr/>
        </p:nvPicPr>
        <p:blipFill rotWithShape="1">
          <a:blip r:embed="rId3" cstate="print"/>
          <a:srcRect l="8637" r="9309"/>
          <a:stretch>
            <a:fillRect/>
          </a:stretch>
        </p:blipFill>
        <p:spPr>
          <a:xfrm>
            <a:off x="9493270" y="666343"/>
            <a:ext cx="2066552" cy="2040007"/>
          </a:xfrm>
          <a:prstGeom prst="rect">
            <a:avLst/>
          </a:prstGeom>
        </p:spPr>
      </p:pic>
      <p:sp>
        <p:nvSpPr>
          <p:cNvPr id="7" name="Rectangle 6"/>
          <p:cNvSpPr/>
          <p:nvPr/>
        </p:nvSpPr>
        <p:spPr>
          <a:xfrm>
            <a:off x="9374056" y="522275"/>
            <a:ext cx="2304979" cy="2040007"/>
          </a:xfrm>
          <a:prstGeom prst="rect">
            <a:avLst/>
          </a:prstGeom>
          <a:noFill/>
        </p:spPr>
        <p:txBody>
          <a:bodyPr wrap="none" lIns="91440" tIns="45720" rIns="91440" bIns="45720">
            <a:prstTxWarp prst="textArchUp">
              <a:avLst>
                <a:gd name="adj" fmla="val 9700883"/>
              </a:avLst>
            </a:prstTxWarp>
            <a:spAutoFit/>
          </a:bodyPr>
          <a:lstStyle/>
          <a:p>
            <a:pPr algn="ctr">
              <a:spcAft>
                <a:spcPts val="600"/>
              </a:spcAft>
            </a:pPr>
            <a:r>
              <a:rPr lang="en-US" sz="6600" dirty="0">
                <a:ln w="22225">
                  <a:solidFill>
                    <a:srgbClr val="FF6600"/>
                  </a:solidFill>
                  <a:prstDash val="solid"/>
                </a:ln>
                <a:solidFill>
                  <a:srgbClr val="FF6600"/>
                </a:solidFill>
                <a:latin typeface="Grandview Display" panose="020B0502040204020203" pitchFamily="34" charset="0"/>
                <a:cs typeface="Arial" panose="020B0604020202020204" pitchFamily="34" charset="0"/>
              </a:rPr>
              <a:t>Curriculum Implementation Support Program</a:t>
            </a:r>
          </a:p>
        </p:txBody>
      </p:sp>
      <p:sp>
        <p:nvSpPr>
          <p:cNvPr id="2" name="Text Box 1"/>
          <p:cNvSpPr txBox="1"/>
          <p:nvPr/>
        </p:nvSpPr>
        <p:spPr>
          <a:xfrm>
            <a:off x="2574290" y="3691890"/>
            <a:ext cx="309880" cy="368300"/>
          </a:xfrm>
          <a:prstGeom prst="rect">
            <a:avLst/>
          </a:prstGeom>
          <a:noFill/>
        </p:spPr>
        <p:txBody>
          <a:bodyPr wrap="none" rtlCol="0">
            <a:spAutoFit/>
          </a:bodyPr>
          <a:lstStyle/>
          <a:p>
            <a:endParaRPr lang="en-US"/>
          </a:p>
        </p:txBody>
      </p:sp>
      <p:pic>
        <p:nvPicPr>
          <p:cNvPr id="4" name="Picture 3"/>
          <p:cNvPicPr>
            <a:picLocks noChangeAspect="1"/>
          </p:cNvPicPr>
          <p:nvPr/>
        </p:nvPicPr>
        <p:blipFill>
          <a:blip r:embed="rId4"/>
          <a:stretch>
            <a:fillRect/>
          </a:stretch>
        </p:blipFill>
        <p:spPr>
          <a:xfrm>
            <a:off x="597408" y="666342"/>
            <a:ext cx="1804416" cy="17476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7" name="Shape 2277"/>
          <p:cNvSpPr>
            <a:spLocks noGrp="1"/>
          </p:cNvSpPr>
          <p:nvPr>
            <p:ph type="title"/>
          </p:nvPr>
        </p:nvSpPr>
        <p:spPr/>
        <p:txBody>
          <a:bodyPr>
            <a:normAutofit/>
          </a:bodyPr>
          <a:lstStyle/>
          <a:p>
            <a:pPr eaLnBrk="1" hangingPunct="1">
              <a:defRPr/>
            </a:pPr>
            <a:r>
              <a:rPr lang="en-US" altLang="en-US" sz="3200" b="1" dirty="0">
                <a:solidFill>
                  <a:srgbClr val="C00000"/>
                </a:solidFill>
                <a:latin typeface="Garamond" panose="02020404030301010803" pitchFamily="18" charset="0"/>
                <a:cs typeface="Garamond" panose="02020404030301010803" pitchFamily="18" charset="0"/>
                <a:sym typeface="Calibri" panose="020F0502020204030204" charset="0"/>
              </a:rPr>
              <a:t>Stages------- log of performance</a:t>
            </a:r>
          </a:p>
        </p:txBody>
      </p:sp>
      <p:sp>
        <p:nvSpPr>
          <p:cNvPr id="2279" name="Shape 2279"/>
          <p:cNvSpPr/>
          <p:nvPr/>
        </p:nvSpPr>
        <p:spPr>
          <a:xfrm flipV="1">
            <a:off x="3639443" y="2335862"/>
            <a:ext cx="0" cy="2190750"/>
          </a:xfrm>
          <a:prstGeom prst="line">
            <a:avLst/>
          </a:prstGeom>
          <a:ln w="38100">
            <a:solidFill/>
            <a:miter lim="400000"/>
          </a:ln>
        </p:spPr>
        <p:txBody>
          <a:bodyPr lIns="0" tIns="0" rIns="0" bIns="0"/>
          <a:lstStyle/>
          <a:p>
            <a:pPr>
              <a:defRPr/>
            </a:pPr>
            <a:endParaRPr sz="790"/>
          </a:p>
        </p:txBody>
      </p:sp>
      <p:sp>
        <p:nvSpPr>
          <p:cNvPr id="2280" name="Shape 2280"/>
          <p:cNvSpPr/>
          <p:nvPr/>
        </p:nvSpPr>
        <p:spPr>
          <a:xfrm>
            <a:off x="3638254" y="4521850"/>
            <a:ext cx="3780235" cy="0"/>
          </a:xfrm>
          <a:prstGeom prst="line">
            <a:avLst/>
          </a:prstGeom>
          <a:ln w="38100">
            <a:solidFill/>
            <a:miter lim="400000"/>
          </a:ln>
        </p:spPr>
        <p:txBody>
          <a:bodyPr lIns="0" tIns="0" rIns="0" bIns="0"/>
          <a:lstStyle/>
          <a:p>
            <a:pPr>
              <a:defRPr/>
            </a:pPr>
            <a:endParaRPr sz="790"/>
          </a:p>
        </p:txBody>
      </p:sp>
      <p:pic>
        <p:nvPicPr>
          <p:cNvPr id="48133" name="Picture 2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389258">
            <a:off x="3546574" y="3443146"/>
            <a:ext cx="4175522"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 name="Shape 2283"/>
          <p:cNvSpPr/>
          <p:nvPr/>
        </p:nvSpPr>
        <p:spPr>
          <a:xfrm>
            <a:off x="4088311" y="4122992"/>
            <a:ext cx="179785" cy="1416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12700">
            <a:miter lim="400000"/>
          </a:ln>
          <a:effectLst>
            <a:outerShdw blurRad="38100" dist="25400" dir="5400000" rotWithShape="0">
              <a:srgbClr val="000000">
                <a:alpha val="50000"/>
              </a:srgbClr>
            </a:outerShdw>
          </a:effectLst>
        </p:spPr>
        <p:txBody>
          <a:bodyPr lIns="0" tIns="0" rIns="0" bIns="0" anchor="ctr"/>
          <a:lstStyle/>
          <a:p>
            <a:pPr>
              <a:defRPr/>
            </a:pPr>
            <a:endParaRPr sz="790"/>
          </a:p>
        </p:txBody>
      </p:sp>
      <p:sp>
        <p:nvSpPr>
          <p:cNvPr id="2284" name="Shape 2284"/>
          <p:cNvSpPr/>
          <p:nvPr/>
        </p:nvSpPr>
        <p:spPr>
          <a:xfrm>
            <a:off x="4328779" y="4096044"/>
            <a:ext cx="409575" cy="195580"/>
          </a:xfrm>
          <a:prstGeom prst="rect">
            <a:avLst/>
          </a:prstGeom>
          <a:ln w="12700">
            <a:miter lim="400000"/>
          </a:ln>
        </p:spPr>
        <p:txBody>
          <a:bodyPr wrap="none" lIns="20091" tIns="20091" rIns="20091" bIns="20091" anchor="ctr">
            <a:spAutoFit/>
          </a:bodyPr>
          <a:lstStyle/>
          <a:p>
            <a:pPr>
              <a:defRPr sz="1800">
                <a:uFillTx/>
              </a:defRPr>
            </a:pPr>
            <a:r>
              <a:rPr sz="1015" dirty="0"/>
              <a:t>Novice</a:t>
            </a:r>
          </a:p>
        </p:txBody>
      </p:sp>
      <p:sp>
        <p:nvSpPr>
          <p:cNvPr id="2285" name="Shape 2285"/>
          <p:cNvSpPr/>
          <p:nvPr/>
        </p:nvSpPr>
        <p:spPr>
          <a:xfrm>
            <a:off x="4618136" y="3878913"/>
            <a:ext cx="179784" cy="1404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12700">
            <a:miter lim="400000"/>
          </a:ln>
          <a:effectLst>
            <a:outerShdw blurRad="38100" dist="25400" dir="5400000" rotWithShape="0">
              <a:srgbClr val="000000">
                <a:alpha val="50000"/>
              </a:srgbClr>
            </a:outerShdw>
          </a:effectLst>
        </p:spPr>
        <p:txBody>
          <a:bodyPr lIns="0" tIns="0" rIns="0" bIns="0" anchor="ctr"/>
          <a:lstStyle/>
          <a:p>
            <a:pPr>
              <a:defRPr/>
            </a:pPr>
            <a:endParaRPr sz="790"/>
          </a:p>
        </p:txBody>
      </p:sp>
      <p:sp>
        <p:nvSpPr>
          <p:cNvPr id="2286" name="Shape 2286"/>
          <p:cNvSpPr/>
          <p:nvPr/>
        </p:nvSpPr>
        <p:spPr>
          <a:xfrm>
            <a:off x="4796996" y="3851371"/>
            <a:ext cx="1076960" cy="195580"/>
          </a:xfrm>
          <a:prstGeom prst="rect">
            <a:avLst/>
          </a:prstGeom>
          <a:ln w="12700">
            <a:miter lim="400000"/>
          </a:ln>
        </p:spPr>
        <p:txBody>
          <a:bodyPr wrap="none" lIns="20091" tIns="20091" rIns="20091" bIns="20091" anchor="ctr">
            <a:spAutoFit/>
          </a:bodyPr>
          <a:lstStyle/>
          <a:p>
            <a:pPr>
              <a:defRPr sz="1800">
                <a:uFillTx/>
              </a:defRPr>
            </a:pPr>
            <a:r>
              <a:rPr sz="1015" dirty="0"/>
              <a:t>Advanced beginner</a:t>
            </a:r>
          </a:p>
        </p:txBody>
      </p:sp>
      <p:sp>
        <p:nvSpPr>
          <p:cNvPr id="2287" name="Shape 2287"/>
          <p:cNvSpPr/>
          <p:nvPr/>
        </p:nvSpPr>
        <p:spPr>
          <a:xfrm>
            <a:off x="5418237" y="3536013"/>
            <a:ext cx="179784" cy="1404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12700">
            <a:miter lim="400000"/>
          </a:ln>
          <a:effectLst>
            <a:outerShdw blurRad="38100" dist="25400" dir="5400000" rotWithShape="0">
              <a:srgbClr val="000000">
                <a:alpha val="50000"/>
              </a:srgbClr>
            </a:outerShdw>
          </a:effectLst>
        </p:spPr>
        <p:txBody>
          <a:bodyPr lIns="0" tIns="0" rIns="0" bIns="0" anchor="ctr"/>
          <a:lstStyle/>
          <a:p>
            <a:pPr>
              <a:defRPr/>
            </a:pPr>
            <a:endParaRPr sz="790"/>
          </a:p>
        </p:txBody>
      </p:sp>
      <p:sp>
        <p:nvSpPr>
          <p:cNvPr id="2288" name="Shape 2288"/>
          <p:cNvSpPr/>
          <p:nvPr/>
        </p:nvSpPr>
        <p:spPr>
          <a:xfrm>
            <a:off x="5657809" y="3510256"/>
            <a:ext cx="648970" cy="195580"/>
          </a:xfrm>
          <a:prstGeom prst="rect">
            <a:avLst/>
          </a:prstGeom>
          <a:ln w="12700">
            <a:miter lim="400000"/>
          </a:ln>
        </p:spPr>
        <p:txBody>
          <a:bodyPr wrap="none" lIns="20091" tIns="20091" rIns="20091" bIns="20091" anchor="ctr">
            <a:spAutoFit/>
          </a:bodyPr>
          <a:lstStyle/>
          <a:p>
            <a:pPr>
              <a:defRPr sz="1800">
                <a:uFillTx/>
              </a:defRPr>
            </a:pPr>
            <a:r>
              <a:rPr sz="1015" dirty="0"/>
              <a:t>Competent</a:t>
            </a:r>
          </a:p>
        </p:txBody>
      </p:sp>
      <p:sp>
        <p:nvSpPr>
          <p:cNvPr id="2289" name="Shape 2289"/>
          <p:cNvSpPr/>
          <p:nvPr/>
        </p:nvSpPr>
        <p:spPr>
          <a:xfrm>
            <a:off x="6212386" y="3195495"/>
            <a:ext cx="179785" cy="1404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12700">
            <a:miter lim="400000"/>
          </a:ln>
          <a:effectLst>
            <a:outerShdw blurRad="38100" dist="25400" dir="5400000" rotWithShape="0">
              <a:srgbClr val="000000">
                <a:alpha val="50000"/>
              </a:srgbClr>
            </a:outerShdw>
          </a:effectLst>
        </p:spPr>
        <p:txBody>
          <a:bodyPr lIns="0" tIns="0" rIns="0" bIns="0" anchor="ctr"/>
          <a:lstStyle/>
          <a:p>
            <a:pPr>
              <a:defRPr/>
            </a:pPr>
            <a:endParaRPr sz="790"/>
          </a:p>
        </p:txBody>
      </p:sp>
      <p:sp>
        <p:nvSpPr>
          <p:cNvPr id="2290" name="Shape 2290"/>
          <p:cNvSpPr/>
          <p:nvPr/>
        </p:nvSpPr>
        <p:spPr>
          <a:xfrm>
            <a:off x="6464939" y="3167356"/>
            <a:ext cx="561340" cy="195580"/>
          </a:xfrm>
          <a:prstGeom prst="rect">
            <a:avLst/>
          </a:prstGeom>
          <a:ln w="12700">
            <a:miter lim="400000"/>
          </a:ln>
        </p:spPr>
        <p:txBody>
          <a:bodyPr wrap="none" lIns="20091" tIns="20091" rIns="20091" bIns="20091" anchor="ctr">
            <a:spAutoFit/>
          </a:bodyPr>
          <a:lstStyle/>
          <a:p>
            <a:pPr>
              <a:defRPr sz="1800">
                <a:uFillTx/>
              </a:defRPr>
            </a:pPr>
            <a:r>
              <a:rPr sz="1015" dirty="0"/>
              <a:t>Proficient</a:t>
            </a:r>
          </a:p>
        </p:txBody>
      </p:sp>
      <p:sp>
        <p:nvSpPr>
          <p:cNvPr id="2291" name="Shape 2291"/>
          <p:cNvSpPr/>
          <p:nvPr/>
        </p:nvSpPr>
        <p:spPr>
          <a:xfrm>
            <a:off x="6875563" y="2896647"/>
            <a:ext cx="178594" cy="1404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12700">
            <a:miter lim="400000"/>
          </a:ln>
          <a:effectLst>
            <a:outerShdw blurRad="38100" dist="25400" dir="5400000" rotWithShape="0">
              <a:srgbClr val="000000">
                <a:alpha val="50000"/>
              </a:srgbClr>
            </a:outerShdw>
          </a:effectLst>
        </p:spPr>
        <p:txBody>
          <a:bodyPr lIns="0" tIns="0" rIns="0" bIns="0" anchor="ctr"/>
          <a:lstStyle/>
          <a:p>
            <a:pPr>
              <a:defRPr/>
            </a:pPr>
            <a:endParaRPr sz="790"/>
          </a:p>
        </p:txBody>
      </p:sp>
      <p:sp>
        <p:nvSpPr>
          <p:cNvPr id="2292" name="Shape 2292"/>
          <p:cNvSpPr/>
          <p:nvPr/>
        </p:nvSpPr>
        <p:spPr>
          <a:xfrm>
            <a:off x="7071034" y="2873273"/>
            <a:ext cx="828040" cy="195580"/>
          </a:xfrm>
          <a:prstGeom prst="rect">
            <a:avLst/>
          </a:prstGeom>
          <a:ln w="12700">
            <a:miter lim="400000"/>
          </a:ln>
        </p:spPr>
        <p:txBody>
          <a:bodyPr wrap="none" lIns="20091" tIns="20091" rIns="20091" bIns="20091" anchor="ctr">
            <a:spAutoFit/>
          </a:bodyPr>
          <a:lstStyle/>
          <a:p>
            <a:pPr>
              <a:defRPr sz="1800">
                <a:uFillTx/>
              </a:defRPr>
            </a:pPr>
            <a:r>
              <a:rPr sz="1015"/>
              <a:t>Expert/ Master</a:t>
            </a:r>
          </a:p>
        </p:txBody>
      </p:sp>
      <p:pic>
        <p:nvPicPr>
          <p:cNvPr id="2295" name="Picture 2294"/>
          <p:cNvPicPr/>
          <p:nvPr/>
        </p:nvPicPr>
        <p:blipFill>
          <a:blip r:embed="rId3"/>
          <a:stretch>
            <a:fillRect/>
          </a:stretch>
        </p:blipFill>
        <p:spPr>
          <a:xfrm>
            <a:off x="5156334" y="3347744"/>
            <a:ext cx="1065610" cy="527447"/>
          </a:xfrm>
          <a:prstGeom prst="rect">
            <a:avLst/>
          </a:prstGeom>
          <a:effectLst>
            <a:outerShdw blurRad="38100" dist="25400" dir="5400000" rotWithShape="0">
              <a:srgbClr val="000000">
                <a:alpha val="50000"/>
              </a:srgbClr>
            </a:outerShdw>
          </a:effectLst>
        </p:spPr>
      </p:pic>
      <p:sp>
        <p:nvSpPr>
          <p:cNvPr id="2296" name="Shape 2296"/>
          <p:cNvSpPr/>
          <p:nvPr/>
        </p:nvSpPr>
        <p:spPr>
          <a:xfrm>
            <a:off x="5528964" y="2832355"/>
            <a:ext cx="0" cy="550069"/>
          </a:xfrm>
          <a:prstGeom prst="line">
            <a:avLst/>
          </a:prstGeom>
          <a:ln w="63500">
            <a:solidFill>
              <a:srgbClr val="C82506"/>
            </a:solidFill>
            <a:miter lim="400000"/>
            <a:tailEnd type="triangle"/>
          </a:ln>
        </p:spPr>
        <p:txBody>
          <a:bodyPr lIns="0" tIns="0" rIns="0" bIns="0"/>
          <a:lstStyle/>
          <a:p>
            <a:pPr>
              <a:defRPr/>
            </a:pPr>
            <a:endParaRPr sz="790"/>
          </a:p>
        </p:txBody>
      </p:sp>
      <p:sp>
        <p:nvSpPr>
          <p:cNvPr id="48148" name="Rectangle 3"/>
          <p:cNvSpPr>
            <a:spLocks noChangeArrowheads="1"/>
          </p:cNvSpPr>
          <p:nvPr/>
        </p:nvSpPr>
        <p:spPr bwMode="auto">
          <a:xfrm>
            <a:off x="3167957" y="1783665"/>
            <a:ext cx="5442643"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1600" b="1" dirty="0">
                <a:solidFill>
                  <a:srgbClr val="C00000"/>
                </a:solidFill>
                <a:latin typeface="Calibri" panose="020F0502020204030204" charset="0"/>
              </a:rPr>
              <a:t>Aim of CBME is not merely competency but expertise in area</a:t>
            </a:r>
          </a:p>
        </p:txBody>
      </p:sp>
      <p:sp>
        <p:nvSpPr>
          <p:cNvPr id="20501" name="Slide Number Placeholder 1"/>
          <p:cNvSpPr>
            <a:spLocks noGrp="1"/>
          </p:cNvSpPr>
          <p:nvPr>
            <p:ph type="sldNum" sz="quarter" idx="12"/>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212" tIns="48212" rIns="48212" bIns="48212" numCol="1" anchor="ctr" anchorCtr="0" compatLnSpc="1"/>
          <a:lstStyle>
            <a:defPPr>
              <a:defRPr lang="en-US"/>
            </a:defPPr>
            <a:lvl1pPr algn="r" rtl="0" eaLnBrk="1" fontAlgn="base" hangingPunct="1">
              <a:spcBef>
                <a:spcPct val="0"/>
              </a:spcBef>
              <a:spcAft>
                <a:spcPct val="0"/>
              </a:spcAft>
              <a:buClr>
                <a:srgbClr val="000000"/>
              </a:buClr>
              <a:buFont typeface="Arial" panose="020B0604020202020204" pitchFamily="34" charset="0"/>
              <a:buNone/>
              <a:defRPr sz="525" kern="1200">
                <a:solidFill>
                  <a:srgbClr val="000000"/>
                </a:solidFill>
                <a:latin typeface="Old Standard TT" charset="0"/>
                <a:ea typeface="+mn-ea"/>
                <a:cs typeface="Old Standard TT" charset="0"/>
                <a:sym typeface="Old Standard TT" charset="0"/>
              </a:defRPr>
            </a:lvl1pPr>
            <a:lvl2pPr marL="241300" algn="l" rtl="0" eaLnBrk="0" fontAlgn="base" hangingPunct="0">
              <a:spcBef>
                <a:spcPct val="0"/>
              </a:spcBef>
              <a:spcAft>
                <a:spcPct val="0"/>
              </a:spcAft>
              <a:defRPr sz="74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481965" algn="l" rtl="0" eaLnBrk="0" fontAlgn="base" hangingPunct="0">
              <a:spcBef>
                <a:spcPct val="0"/>
              </a:spcBef>
              <a:spcAft>
                <a:spcPct val="0"/>
              </a:spcAft>
              <a:defRPr sz="74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723265" algn="l" rtl="0" eaLnBrk="0" fontAlgn="base" hangingPunct="0">
              <a:spcBef>
                <a:spcPct val="0"/>
              </a:spcBef>
              <a:spcAft>
                <a:spcPct val="0"/>
              </a:spcAft>
              <a:defRPr sz="74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964565" algn="l" rtl="0" eaLnBrk="0" fontAlgn="base" hangingPunct="0">
              <a:spcBef>
                <a:spcPct val="0"/>
              </a:spcBef>
              <a:spcAft>
                <a:spcPct val="0"/>
              </a:spcAft>
              <a:defRPr sz="74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1205230" algn="l" defTabSz="481965" rtl="0" eaLnBrk="1" latinLnBrk="0" hangingPunct="1">
              <a:defRPr sz="74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1446530" algn="l" defTabSz="481965" rtl="0" eaLnBrk="1" latinLnBrk="0" hangingPunct="1">
              <a:defRPr sz="74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1687830" algn="l" defTabSz="481965" rtl="0" eaLnBrk="1" latinLnBrk="0" hangingPunct="1">
              <a:defRPr sz="74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1928495" algn="l" defTabSz="481965" rtl="0" eaLnBrk="1" latinLnBrk="0" hangingPunct="1">
              <a:defRPr sz="74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defRPr/>
            </a:pPr>
            <a:fld id="{A4CA8A1D-FC84-4CF3-A627-5036A4391961}" type="slidenum">
              <a:rPr lang="en-US" altLang="en-US" smtClean="0"/>
              <a:t>10</a:t>
            </a:fld>
            <a:endParaRPr lang="en-US" altLang="en-US" sz="750"/>
          </a:p>
        </p:txBody>
      </p:sp>
      <p:pic>
        <p:nvPicPr>
          <p:cNvPr id="2" name="Picture 1">
            <a:extLst>
              <a:ext uri="{FF2B5EF4-FFF2-40B4-BE49-F238E27FC236}">
                <a16:creationId xmlns:a16="http://schemas.microsoft.com/office/drawing/2014/main" id="{817C4D5F-D61D-A3C2-B51C-85B42DE12C11}"/>
              </a:ext>
            </a:extLst>
          </p:cNvPr>
          <p:cNvPicPr>
            <a:picLocks noChangeAspect="1"/>
          </p:cNvPicPr>
          <p:nvPr/>
        </p:nvPicPr>
        <p:blipFill>
          <a:blip r:embed="rId4"/>
          <a:stretch>
            <a:fillRect/>
          </a:stretch>
        </p:blipFill>
        <p:spPr>
          <a:xfrm>
            <a:off x="10207370" y="441846"/>
            <a:ext cx="1664650" cy="1539354"/>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2075" y="1178384"/>
            <a:ext cx="7638064" cy="4832092"/>
          </a:xfrm>
          <a:prstGeom prst="rect">
            <a:avLst/>
          </a:prstGeom>
        </p:spPr>
        <p:txBody>
          <a:bodyPr wrap="square">
            <a:spAutoFit/>
          </a:bodyPr>
          <a:lstStyle/>
          <a:p>
            <a:r>
              <a:rPr lang="en-US" sz="2800" dirty="0"/>
              <a:t>I-Independently performed on patients,</a:t>
            </a:r>
          </a:p>
          <a:p>
            <a:r>
              <a:rPr lang="en-US" sz="2800" dirty="0"/>
              <a:t> </a:t>
            </a:r>
          </a:p>
          <a:p>
            <a:r>
              <a:rPr lang="en-US" sz="2800" dirty="0"/>
              <a:t>O-Observed in patients or on simulations, </a:t>
            </a:r>
          </a:p>
          <a:p>
            <a:endParaRPr lang="en-US" sz="2800" dirty="0"/>
          </a:p>
          <a:p>
            <a:r>
              <a:rPr lang="en-US" sz="2800" dirty="0"/>
              <a:t>D-Demonstration on patients or simulations and performance under supervision in patients </a:t>
            </a:r>
          </a:p>
          <a:p>
            <a:endParaRPr lang="en-US" sz="2800" dirty="0"/>
          </a:p>
          <a:p>
            <a:r>
              <a:rPr lang="en-US" sz="2800" dirty="0">
                <a:solidFill>
                  <a:srgbClr val="C00000"/>
                </a:solidFill>
              </a:rPr>
              <a:t>Certification of Skills: </a:t>
            </a:r>
            <a:r>
              <a:rPr lang="en-US" sz="2800" dirty="0"/>
              <a:t>Any faculty member of concerned department can certify skills. For common procedures, the certifying faculty may be decided locally.</a:t>
            </a:r>
            <a:endParaRPr lang="en-IN" sz="2800" dirty="0"/>
          </a:p>
        </p:txBody>
      </p:sp>
      <p:pic>
        <p:nvPicPr>
          <p:cNvPr id="2" name="Picture 1">
            <a:extLst>
              <a:ext uri="{FF2B5EF4-FFF2-40B4-BE49-F238E27FC236}">
                <a16:creationId xmlns:a16="http://schemas.microsoft.com/office/drawing/2014/main" id="{7100D893-5D28-E5F3-D12E-6F6F6FEA3514}"/>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3" name="Content Placeholder 7"/>
          <p:cNvPicPr>
            <a:picLocks noChangeAspect="1"/>
          </p:cNvPicPr>
          <p:nvPr/>
        </p:nvPicPr>
        <p:blipFill>
          <a:blip r:embed="rId2"/>
          <a:stretch>
            <a:fillRect/>
          </a:stretch>
        </p:blipFill>
        <p:spPr>
          <a:xfrm>
            <a:off x="110328" y="13662"/>
            <a:ext cx="6061871" cy="6810706"/>
          </a:xfrm>
          <a:prstGeom prst="rect">
            <a:avLst/>
          </a:prstGeom>
        </p:spPr>
      </p:pic>
      <p:pic>
        <p:nvPicPr>
          <p:cNvPr id="4" name="Picture 3"/>
          <p:cNvPicPr>
            <a:picLocks noChangeAspect="1"/>
          </p:cNvPicPr>
          <p:nvPr/>
        </p:nvPicPr>
        <p:blipFill>
          <a:blip r:embed="rId3"/>
          <a:stretch>
            <a:fillRect/>
          </a:stretch>
        </p:blipFill>
        <p:spPr>
          <a:xfrm>
            <a:off x="6172200" y="-33633"/>
            <a:ext cx="6019801"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rPr>
              <a:t>Teaching strategies </a:t>
            </a:r>
          </a:p>
        </p:txBody>
      </p:sp>
      <p:sp>
        <p:nvSpPr>
          <p:cNvPr id="3" name="Content Placeholder 2"/>
          <p:cNvSpPr>
            <a:spLocks noGrp="1"/>
          </p:cNvSpPr>
          <p:nvPr>
            <p:ph idx="1"/>
          </p:nvPr>
        </p:nvSpPr>
        <p:spPr>
          <a:xfrm>
            <a:off x="1143000" y="1409700"/>
            <a:ext cx="9872871" cy="4038600"/>
          </a:xfrm>
        </p:spPr>
        <p:txBody>
          <a:bodyPr vert="horz" lIns="91440" tIns="45720" rIns="91440" bIns="45720" rtlCol="0">
            <a:normAutofit fontScale="90000" lnSpcReduction="20000"/>
          </a:bodyPr>
          <a:lstStyle/>
          <a:p>
            <a:pPr marL="457200" indent="-457200" algn="l">
              <a:buFont typeface="Arial" panose="020B0604020202020204" pitchFamily="34" charset="0"/>
              <a:buChar char="•"/>
            </a:pPr>
            <a:endParaRPr lang="en-US" sz="3200" dirty="0">
              <a:solidFill>
                <a:schemeClr val="tx1">
                  <a:lumMod val="95000"/>
                  <a:lumOff val="5000"/>
                  <a:alpha val="55000"/>
                </a:schemeClr>
              </a:solidFill>
            </a:endParaRPr>
          </a:p>
          <a:p>
            <a:pPr marL="438785" marR="0" lvl="0" indent="-320040" algn="l" defTabSz="914400" rtl="0" eaLnBrk="1" fontAlgn="auto" latinLnBrk="0" hangingPunct="1">
              <a:lnSpc>
                <a:spcPct val="150000"/>
              </a:lnSpc>
              <a:spcBef>
                <a:spcPts val="0"/>
              </a:spcBef>
              <a:spcAft>
                <a:spcPts val="0"/>
              </a:spcAft>
              <a:buClrTx/>
              <a:buSzPct val="80000"/>
              <a:buFont typeface="Wingdings" panose="05000000000000000000" pitchFamily="2" charset="2"/>
              <a:buChar char="Ø"/>
              <a:defRPr/>
            </a:pPr>
            <a:r>
              <a:rPr lang="en-US" sz="3200" noProof="0" dirty="0">
                <a:ln>
                  <a:noFill/>
                </a:ln>
                <a:solidFill>
                  <a:prstClr val="black"/>
                </a:solidFill>
                <a:effectLst/>
                <a:uLnTx/>
                <a:uFillTx/>
                <a:latin typeface="Calibri (Body)" charset="0"/>
                <a:cs typeface="Calibri (Body)" charset="0"/>
                <a:sym typeface="+mn-ea"/>
              </a:rPr>
              <a:t>Clinical encounter conducted by the physician-teacher</a:t>
            </a:r>
            <a:endParaRPr kumimoji="0" lang="en-US" sz="3200" b="0" i="0" u="none" strike="noStrike" kern="1200" cap="none" spc="0" normalizeH="0" baseline="0" noProof="0" dirty="0">
              <a:ln>
                <a:noFill/>
              </a:ln>
              <a:solidFill>
                <a:prstClr val="black"/>
              </a:solidFill>
              <a:effectLst/>
              <a:uLnTx/>
              <a:uFillTx/>
              <a:latin typeface="Calibri (Body)" charset="0"/>
              <a:ea typeface="+mn-ea"/>
              <a:cs typeface="Calibri (Body)" charset="0"/>
            </a:endParaRPr>
          </a:p>
          <a:p>
            <a:pPr marL="438785" marR="0" lvl="0" indent="-320040" algn="l" defTabSz="914400" rtl="0" eaLnBrk="1" fontAlgn="auto" latinLnBrk="0" hangingPunct="1">
              <a:lnSpc>
                <a:spcPct val="150000"/>
              </a:lnSpc>
              <a:spcBef>
                <a:spcPts val="0"/>
              </a:spcBef>
              <a:spcAft>
                <a:spcPts val="0"/>
              </a:spcAft>
              <a:buClrTx/>
              <a:buSzPct val="80000"/>
              <a:buFont typeface="Wingdings" panose="05000000000000000000" pitchFamily="2" charset="2"/>
              <a:buChar char="Ø"/>
              <a:defRPr/>
            </a:pPr>
            <a:r>
              <a:rPr lang="en-US" sz="3200" noProof="0" dirty="0">
                <a:ln>
                  <a:noFill/>
                </a:ln>
                <a:solidFill>
                  <a:prstClr val="black"/>
                </a:solidFill>
                <a:effectLst/>
                <a:uLnTx/>
                <a:uFillTx/>
                <a:latin typeface="Calibri (Body)" charset="0"/>
                <a:cs typeface="Calibri (Body)" charset="0"/>
                <a:sym typeface="+mn-ea"/>
              </a:rPr>
              <a:t>Clinical case presentations</a:t>
            </a:r>
            <a:endParaRPr kumimoji="0" lang="en-US" sz="3200" b="0" i="0" u="none" strike="noStrike" kern="1200" cap="none" spc="0" normalizeH="0" baseline="0" noProof="0" dirty="0">
              <a:ln>
                <a:noFill/>
              </a:ln>
              <a:solidFill>
                <a:prstClr val="black"/>
              </a:solidFill>
              <a:effectLst/>
              <a:uLnTx/>
              <a:uFillTx/>
              <a:latin typeface="Calibri (Body)" charset="0"/>
              <a:ea typeface="+mn-ea"/>
              <a:cs typeface="Calibri (Body)" charset="0"/>
            </a:endParaRPr>
          </a:p>
          <a:p>
            <a:pPr marL="438785" marR="0" lvl="0" indent="-320040" algn="l" defTabSz="914400" rtl="0" eaLnBrk="1" fontAlgn="auto" latinLnBrk="0" hangingPunct="1">
              <a:lnSpc>
                <a:spcPct val="150000"/>
              </a:lnSpc>
              <a:spcBef>
                <a:spcPts val="0"/>
              </a:spcBef>
              <a:spcAft>
                <a:spcPts val="0"/>
              </a:spcAft>
              <a:buClrTx/>
              <a:buSzPct val="80000"/>
              <a:buFont typeface="Wingdings" panose="05000000000000000000" pitchFamily="2" charset="2"/>
              <a:buChar char="Ø"/>
              <a:defRPr/>
            </a:pPr>
            <a:r>
              <a:rPr lang="en-US" sz="3200" noProof="0" dirty="0">
                <a:ln>
                  <a:noFill/>
                </a:ln>
                <a:solidFill>
                  <a:prstClr val="black"/>
                </a:solidFill>
                <a:effectLst/>
                <a:uLnTx/>
                <a:uFillTx/>
                <a:latin typeface="Calibri (Body)" charset="0"/>
                <a:cs typeface="Calibri (Body)" charset="0"/>
                <a:sym typeface="+mn-ea"/>
              </a:rPr>
              <a:t>Case based discussions/ chart stimulated recall </a:t>
            </a:r>
            <a:endParaRPr kumimoji="0" lang="en-US" sz="3200" b="0" i="0" u="none" strike="noStrike" kern="1200" cap="none" spc="0" normalizeH="0" baseline="0" noProof="0" dirty="0">
              <a:ln>
                <a:noFill/>
              </a:ln>
              <a:solidFill>
                <a:prstClr val="black"/>
              </a:solidFill>
              <a:effectLst/>
              <a:uLnTx/>
              <a:uFillTx/>
              <a:latin typeface="Calibri (Body)" charset="0"/>
              <a:ea typeface="+mn-ea"/>
              <a:cs typeface="Calibri (Body)" charset="0"/>
            </a:endParaRPr>
          </a:p>
          <a:p>
            <a:pPr marL="438785" marR="0" lvl="0" indent="-320040" algn="l" defTabSz="914400" rtl="0" eaLnBrk="1" fontAlgn="auto" latinLnBrk="0" hangingPunct="1">
              <a:lnSpc>
                <a:spcPct val="150000"/>
              </a:lnSpc>
              <a:spcBef>
                <a:spcPts val="0"/>
              </a:spcBef>
              <a:spcAft>
                <a:spcPts val="0"/>
              </a:spcAft>
              <a:buClrTx/>
              <a:buSzPct val="80000"/>
              <a:buFont typeface="Wingdings" panose="05000000000000000000" pitchFamily="2" charset="2"/>
              <a:buChar char="Ø"/>
              <a:defRPr/>
            </a:pPr>
            <a:r>
              <a:rPr lang="en-US" sz="3200" noProof="0" dirty="0">
                <a:ln>
                  <a:noFill/>
                </a:ln>
                <a:solidFill>
                  <a:prstClr val="black"/>
                </a:solidFill>
                <a:effectLst/>
                <a:uLnTx/>
                <a:uFillTx/>
                <a:latin typeface="Calibri (Body)" charset="0"/>
                <a:cs typeface="Calibri (Body)" charset="0"/>
                <a:sym typeface="+mn-ea"/>
              </a:rPr>
              <a:t>Clinical problem solving exercises </a:t>
            </a:r>
            <a:endParaRPr kumimoji="0" lang="en-US" sz="3200" b="0" i="0" u="none" strike="noStrike" kern="1200" cap="none" spc="0" normalizeH="0" baseline="0" noProof="0" dirty="0">
              <a:ln>
                <a:noFill/>
              </a:ln>
              <a:solidFill>
                <a:prstClr val="black"/>
              </a:solidFill>
              <a:effectLst/>
              <a:uLnTx/>
              <a:uFillTx/>
              <a:latin typeface="Calibri (Body)" charset="0"/>
              <a:ea typeface="+mn-ea"/>
              <a:cs typeface="Calibri (Body)" charset="0"/>
            </a:endParaRPr>
          </a:p>
          <a:p>
            <a:pPr marL="438785" marR="0" lvl="0" indent="-320040" algn="l" defTabSz="914400" rtl="0" eaLnBrk="1" fontAlgn="auto" latinLnBrk="0" hangingPunct="1">
              <a:lnSpc>
                <a:spcPct val="150000"/>
              </a:lnSpc>
              <a:spcBef>
                <a:spcPts val="0"/>
              </a:spcBef>
              <a:spcAft>
                <a:spcPts val="0"/>
              </a:spcAft>
              <a:buClrTx/>
              <a:buSzPct val="80000"/>
              <a:buFont typeface="Wingdings" panose="05000000000000000000" pitchFamily="2" charset="2"/>
              <a:buChar char="Ø"/>
              <a:defRPr/>
            </a:pPr>
            <a:r>
              <a:rPr lang="en-US" sz="3200" noProof="0" dirty="0">
                <a:ln>
                  <a:noFill/>
                </a:ln>
                <a:solidFill>
                  <a:prstClr val="black"/>
                </a:solidFill>
                <a:effectLst/>
                <a:uLnTx/>
                <a:uFillTx/>
                <a:latin typeface="Calibri (Body)" charset="0"/>
                <a:cs typeface="Calibri (Body)" charset="0"/>
                <a:sym typeface="+mn-ea"/>
              </a:rPr>
              <a:t>Structured case presentation models </a:t>
            </a:r>
            <a:endParaRPr kumimoji="0" lang="en-US" sz="3200" b="0" i="0" u="none" strike="noStrike" kern="1200" cap="none" spc="0" normalizeH="0" baseline="0" noProof="0" dirty="0">
              <a:ln>
                <a:noFill/>
              </a:ln>
              <a:solidFill>
                <a:prstClr val="black"/>
              </a:solidFill>
              <a:effectLst/>
              <a:uLnTx/>
              <a:uFillTx/>
              <a:latin typeface="Calibri (Body)" charset="0"/>
              <a:ea typeface="+mn-ea"/>
              <a:cs typeface="Calibri (Body)" charset="0"/>
            </a:endParaRPr>
          </a:p>
          <a:p>
            <a:pPr marL="438785" marR="0" lvl="0" indent="-320040" algn="l" defTabSz="914400" rtl="0" eaLnBrk="1" fontAlgn="auto" latinLnBrk="0" hangingPunct="1">
              <a:lnSpc>
                <a:spcPct val="150000"/>
              </a:lnSpc>
              <a:spcBef>
                <a:spcPts val="0"/>
              </a:spcBef>
              <a:spcAft>
                <a:spcPts val="0"/>
              </a:spcAft>
              <a:buClrTx/>
              <a:buSzPct val="80000"/>
              <a:buFont typeface="Wingdings" panose="05000000000000000000" pitchFamily="2" charset="2"/>
              <a:buChar char="Ø"/>
              <a:defRPr/>
            </a:pPr>
            <a:r>
              <a:rPr lang="en-US" sz="3200" noProof="0" dirty="0">
                <a:ln>
                  <a:noFill/>
                </a:ln>
                <a:solidFill>
                  <a:prstClr val="black"/>
                </a:solidFill>
                <a:effectLst/>
                <a:uLnTx/>
                <a:uFillTx/>
                <a:latin typeface="Calibri (Body)" charset="0"/>
                <a:cs typeface="Calibri (Body)" charset="0"/>
                <a:sym typeface="+mn-ea"/>
              </a:rPr>
              <a:t>SNAPPS, One Minute Preceptor</a:t>
            </a:r>
            <a:endParaRPr lang="en-US" sz="3200" dirty="0">
              <a:latin typeface="Calibri (Body)" charset="0"/>
              <a:cs typeface="Calibri (Body)" charset="0"/>
            </a:endParaRPr>
          </a:p>
        </p:txBody>
      </p:sp>
      <p:pic>
        <p:nvPicPr>
          <p:cNvPr id="4" name="Picture 3">
            <a:extLst>
              <a:ext uri="{FF2B5EF4-FFF2-40B4-BE49-F238E27FC236}">
                <a16:creationId xmlns:a16="http://schemas.microsoft.com/office/drawing/2014/main" id="{CF8E31F2-81C1-3396-F378-2D9315A9BD1B}"/>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rPr>
              <a:t>Teaching intellectual skills</a:t>
            </a:r>
          </a:p>
        </p:txBody>
      </p:sp>
      <p:sp>
        <p:nvSpPr>
          <p:cNvPr id="3" name="Content Placeholder 2"/>
          <p:cNvSpPr>
            <a:spLocks noGrp="1"/>
          </p:cNvSpPr>
          <p:nvPr>
            <p:ph idx="1"/>
          </p:nvPr>
        </p:nvSpPr>
        <p:spPr/>
        <p:txBody>
          <a:bodyPr vert="horz" lIns="91440" tIns="45720" rIns="91440" bIns="45720" rtlCol="0">
            <a:noAutofit/>
          </a:bodyPr>
          <a:lstStyle/>
          <a:p>
            <a:pPr marL="457200" indent="-457200" algn="l">
              <a:buFont typeface="Arial" panose="020B0604020202020204" pitchFamily="34" charset="0"/>
              <a:buChar char="•"/>
            </a:pPr>
            <a:r>
              <a:rPr lang="en-US" sz="3100" dirty="0">
                <a:solidFill>
                  <a:schemeClr val="tx1"/>
                </a:solidFill>
              </a:rPr>
              <a:t>Physician-teacher (for demonstration), or preferably by the student observing a clinical encounter. </a:t>
            </a:r>
          </a:p>
          <a:p>
            <a:pPr marL="457200" indent="-457200" algn="l">
              <a:buFont typeface="Arial" panose="020B0604020202020204" pitchFamily="34" charset="0"/>
              <a:buChar char="•"/>
            </a:pPr>
            <a:r>
              <a:rPr lang="en-US" sz="3100" dirty="0">
                <a:solidFill>
                  <a:schemeClr val="tx1"/>
                </a:solidFill>
              </a:rPr>
              <a:t>Clinical case presentations, case based discussions/chart stimulated recall, clinical problem solving exercises and </a:t>
            </a:r>
          </a:p>
          <a:p>
            <a:pPr marL="457200" indent="-457200" algn="l">
              <a:buFont typeface="Arial" panose="020B0604020202020204" pitchFamily="34" charset="0"/>
              <a:buChar char="•"/>
            </a:pPr>
            <a:endParaRPr lang="en-US" sz="3100" dirty="0">
              <a:solidFill>
                <a:schemeClr val="tx1"/>
              </a:solidFill>
            </a:endParaRPr>
          </a:p>
        </p:txBody>
      </p:sp>
      <p:sp>
        <p:nvSpPr>
          <p:cNvPr id="5" name="Text Box 4"/>
          <p:cNvSpPr txBox="1"/>
          <p:nvPr/>
        </p:nvSpPr>
        <p:spPr>
          <a:xfrm>
            <a:off x="1193800" y="5941060"/>
            <a:ext cx="9926955" cy="368300"/>
          </a:xfrm>
          <a:prstGeom prst="rect">
            <a:avLst/>
          </a:prstGeom>
          <a:noFill/>
        </p:spPr>
        <p:txBody>
          <a:bodyPr wrap="square" rtlCol="0">
            <a:spAutoFit/>
          </a:bodyPr>
          <a:lstStyle/>
          <a:p>
            <a:r>
              <a:rPr lang="en-US"/>
              <a:t>NMC module on skills </a:t>
            </a:r>
          </a:p>
        </p:txBody>
      </p:sp>
      <p:pic>
        <p:nvPicPr>
          <p:cNvPr id="4" name="Picture 3">
            <a:extLst>
              <a:ext uri="{FF2B5EF4-FFF2-40B4-BE49-F238E27FC236}">
                <a16:creationId xmlns:a16="http://schemas.microsoft.com/office/drawing/2014/main" id="{8176DFB4-760B-67E3-8526-3386BA435C89}"/>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rPr>
              <a:t>Teaching intellectual skills</a:t>
            </a:r>
          </a:p>
        </p:txBody>
      </p:sp>
      <p:sp>
        <p:nvSpPr>
          <p:cNvPr id="3" name="Content Placeholder 2"/>
          <p:cNvSpPr>
            <a:spLocks noGrp="1"/>
          </p:cNvSpPr>
          <p:nvPr>
            <p:ph idx="1"/>
          </p:nvPr>
        </p:nvSpPr>
        <p:spPr>
          <a:xfrm>
            <a:off x="1046748" y="1720516"/>
            <a:ext cx="9872871" cy="4038600"/>
          </a:xfrm>
        </p:spPr>
        <p:txBody>
          <a:bodyPr vert="horz" lIns="91440" tIns="45720" rIns="91440" bIns="45720" rtlCol="0">
            <a:noAutofit/>
          </a:bodyPr>
          <a:lstStyle/>
          <a:p>
            <a:pPr algn="l">
              <a:buFont typeface="Wingdings" panose="05000000000000000000" pitchFamily="2" charset="2"/>
              <a:buChar char="q"/>
            </a:pPr>
            <a:r>
              <a:rPr lang="en-US" sz="3100" dirty="0">
                <a:solidFill>
                  <a:schemeClr val="tx1"/>
                </a:solidFill>
              </a:rPr>
              <a:t> structured case presentation models like SNAPPS (Summarising, Narrowing the differential, Analyzing the differential</a:t>
            </a:r>
          </a:p>
          <a:p>
            <a:pPr algn="l">
              <a:buFont typeface="Wingdings" panose="05000000000000000000" pitchFamily="2" charset="2"/>
              <a:buChar char="q"/>
            </a:pPr>
            <a:r>
              <a:rPr lang="en-US" sz="3100" dirty="0">
                <a:solidFill>
                  <a:schemeClr val="tx1"/>
                </a:solidFill>
              </a:rPr>
              <a:t>Probing the preceptor, Planning the management &amp; Self-directed earning) and </a:t>
            </a:r>
          </a:p>
          <a:p>
            <a:pPr algn="l">
              <a:buFont typeface="Wingdings" panose="05000000000000000000" pitchFamily="2" charset="2"/>
              <a:buChar char="q"/>
            </a:pPr>
            <a:r>
              <a:rPr lang="en-US" sz="3100" dirty="0">
                <a:solidFill>
                  <a:schemeClr val="tx1"/>
                </a:solidFill>
              </a:rPr>
              <a:t>One Minute Preceptor, Reflection and metacognition</a:t>
            </a:r>
          </a:p>
        </p:txBody>
      </p:sp>
      <p:sp>
        <p:nvSpPr>
          <p:cNvPr id="5" name="Text Box 4"/>
          <p:cNvSpPr txBox="1"/>
          <p:nvPr/>
        </p:nvSpPr>
        <p:spPr>
          <a:xfrm>
            <a:off x="1193800" y="5941060"/>
            <a:ext cx="9926955" cy="368300"/>
          </a:xfrm>
          <a:prstGeom prst="rect">
            <a:avLst/>
          </a:prstGeom>
          <a:noFill/>
        </p:spPr>
        <p:txBody>
          <a:bodyPr wrap="square" rtlCol="0">
            <a:spAutoFit/>
          </a:bodyPr>
          <a:lstStyle/>
          <a:p>
            <a:r>
              <a:rPr lang="en-US"/>
              <a:t>NMC module on skills </a:t>
            </a:r>
          </a:p>
        </p:txBody>
      </p:sp>
      <p:pic>
        <p:nvPicPr>
          <p:cNvPr id="4" name="Picture 3">
            <a:extLst>
              <a:ext uri="{FF2B5EF4-FFF2-40B4-BE49-F238E27FC236}">
                <a16:creationId xmlns:a16="http://schemas.microsoft.com/office/drawing/2014/main" id="{E92E06A1-550E-2ED6-E3AF-0170C9E78A88}"/>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rPr>
              <a:t>Teaching communication skills</a:t>
            </a:r>
          </a:p>
        </p:txBody>
      </p:sp>
      <p:sp>
        <p:nvSpPr>
          <p:cNvPr id="3" name="Content Placeholder 2"/>
          <p:cNvSpPr>
            <a:spLocks noGrp="1"/>
          </p:cNvSpPr>
          <p:nvPr>
            <p:ph idx="1"/>
          </p:nvPr>
        </p:nvSpPr>
        <p:spPr>
          <a:xfrm>
            <a:off x="1176129" y="1816768"/>
            <a:ext cx="9872871" cy="4038600"/>
          </a:xfrm>
        </p:spPr>
        <p:txBody>
          <a:bodyPr vert="horz" lIns="91440" tIns="45720" rIns="91440" bIns="45720" rtlCol="0">
            <a:normAutofit/>
          </a:bodyPr>
          <a:lstStyle/>
          <a:p>
            <a:pPr marL="457200" indent="-457200" algn="l">
              <a:buFont typeface="Arial" panose="020B0604020202020204" pitchFamily="34" charset="0"/>
              <a:buChar char="•"/>
            </a:pPr>
            <a:r>
              <a:rPr lang="en-US" sz="3200" dirty="0">
                <a:solidFill>
                  <a:schemeClr val="tx1"/>
                </a:solidFill>
              </a:rPr>
              <a:t>AETCOM module </a:t>
            </a:r>
          </a:p>
          <a:p>
            <a:pPr marL="457200" indent="-457200" algn="l">
              <a:buFont typeface="Arial" panose="020B0604020202020204" pitchFamily="34" charset="0"/>
              <a:buChar char="•"/>
            </a:pPr>
            <a:r>
              <a:rPr lang="en-US" sz="3200" dirty="0">
                <a:solidFill>
                  <a:schemeClr val="tx1"/>
                </a:solidFill>
              </a:rPr>
              <a:t>Communication Skill lab </a:t>
            </a:r>
          </a:p>
          <a:p>
            <a:pPr marL="457200" indent="-457200" algn="l">
              <a:buFont typeface="Arial" panose="020B0604020202020204" pitchFamily="34" charset="0"/>
              <a:buChar char="•"/>
            </a:pPr>
            <a:endParaRPr lang="en-US" sz="3200" dirty="0">
              <a:solidFill>
                <a:schemeClr val="tx1"/>
              </a:solidFill>
            </a:endParaRPr>
          </a:p>
          <a:p>
            <a:pPr marL="457200" indent="-457200" algn="l">
              <a:buFont typeface="Arial" panose="020B0604020202020204" pitchFamily="34" charset="0"/>
              <a:buChar char="•"/>
            </a:pPr>
            <a:r>
              <a:rPr lang="en-US" sz="3200" dirty="0">
                <a:solidFill>
                  <a:schemeClr val="tx1"/>
                </a:solidFill>
              </a:rPr>
              <a:t>Group activity for AETCOM module III MBBS part II competencies. </a:t>
            </a:r>
          </a:p>
        </p:txBody>
      </p:sp>
      <p:pic>
        <p:nvPicPr>
          <p:cNvPr id="4" name="Picture 3">
            <a:extLst>
              <a:ext uri="{FF2B5EF4-FFF2-40B4-BE49-F238E27FC236}">
                <a16:creationId xmlns:a16="http://schemas.microsoft.com/office/drawing/2014/main" id="{A709C9C5-9278-C55E-479D-D38C9D1C1160}"/>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64707" y="2482850"/>
            <a:ext cx="5414210" cy="4038600"/>
          </a:xfrm>
        </p:spPr>
        <p:txBody>
          <a:bodyPr>
            <a:normAutofit/>
          </a:bodyPr>
          <a:lstStyle/>
          <a:p>
            <a:r>
              <a:rPr lang="en-US" sz="3200" dirty="0">
                <a:solidFill>
                  <a:schemeClr val="tx1"/>
                </a:solidFill>
                <a:latin typeface="Calibri (Body)" charset="0"/>
                <a:cs typeface="Calibri (Body)" charset="0"/>
              </a:rPr>
              <a:t>Communication skills</a:t>
            </a:r>
          </a:p>
          <a:p>
            <a:r>
              <a:rPr lang="en-US" sz="3200" dirty="0">
                <a:solidFill>
                  <a:schemeClr val="tx1"/>
                </a:solidFill>
                <a:latin typeface="Calibri (Body)" charset="0"/>
                <a:cs typeface="Calibri (Body)" charset="0"/>
              </a:rPr>
              <a:t>Feedback from simulated patient</a:t>
            </a:r>
          </a:p>
          <a:p>
            <a:r>
              <a:rPr lang="en-US" sz="3200" dirty="0">
                <a:solidFill>
                  <a:schemeClr val="tx1"/>
                </a:solidFill>
                <a:latin typeface="Calibri (Body)" charset="0"/>
                <a:cs typeface="Calibri (Body)" charset="0"/>
              </a:rPr>
              <a:t>Patient emotions</a:t>
            </a:r>
          </a:p>
          <a:p>
            <a:r>
              <a:rPr lang="en-US" sz="3200" dirty="0">
                <a:solidFill>
                  <a:schemeClr val="tx1"/>
                </a:solidFill>
                <a:latin typeface="Calibri (Body)" charset="0"/>
                <a:cs typeface="Calibri (Body)" charset="0"/>
              </a:rPr>
              <a:t>SPSQ</a:t>
            </a:r>
            <a:r>
              <a:rPr lang="en-US" sz="3200" dirty="0">
                <a:solidFill>
                  <a:schemeClr val="tx1"/>
                </a:solidFill>
                <a:latin typeface="Arial" panose="020B0604020202020204" pitchFamily="34" charset="0"/>
                <a:cs typeface="Arial" panose="020B0604020202020204" pitchFamily="34" charset="0"/>
              </a:rPr>
              <a:t> </a:t>
            </a:r>
          </a:p>
          <a:p>
            <a:endParaRPr lang="en-IN" sz="3200" dirty="0">
              <a:solidFill>
                <a:schemeClr val="tx1"/>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240" y="2482850"/>
            <a:ext cx="5064760" cy="2977515"/>
          </a:xfrm>
          <a:prstGeom prst="rect">
            <a:avLst/>
          </a:prstGeom>
          <a:noFill/>
          <a:ln>
            <a:noFill/>
          </a:ln>
        </p:spPr>
      </p:pic>
      <p:sp>
        <p:nvSpPr>
          <p:cNvPr id="3" name="Title 1"/>
          <p:cNvSpPr>
            <a:spLocks noGrp="1"/>
          </p:cNvSpPr>
          <p:nvPr/>
        </p:nvSpPr>
        <p:spPr>
          <a:xfrm>
            <a:off x="1028697" y="797491"/>
            <a:ext cx="10134601" cy="6152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rgbClr val="0070C0"/>
                </a:solidFill>
                <a:latin typeface="Algerian" panose="04020705040A02060702" pitchFamily="82" charset="0"/>
                <a:ea typeface="+mj-ea"/>
                <a:cs typeface="+mj-cs"/>
              </a:defRPr>
            </a:lvl1pPr>
          </a:lstStyle>
          <a:p>
            <a:pPr algn="l"/>
            <a:r>
              <a:rPr lang="en-US" sz="5400" dirty="0">
                <a:solidFill>
                  <a:srgbClr val="0033CC"/>
                </a:solidFill>
                <a:latin typeface="+mn-lt"/>
              </a:rPr>
              <a:t>Simulated or Standardized Patients </a:t>
            </a:r>
          </a:p>
        </p:txBody>
      </p:sp>
      <p:pic>
        <p:nvPicPr>
          <p:cNvPr id="2" name="Picture 1">
            <a:extLst>
              <a:ext uri="{FF2B5EF4-FFF2-40B4-BE49-F238E27FC236}">
                <a16:creationId xmlns:a16="http://schemas.microsoft.com/office/drawing/2014/main" id="{BF92A80A-626F-72DA-7CF4-685E5073A083}"/>
              </a:ext>
            </a:extLst>
          </p:cNvPr>
          <p:cNvPicPr>
            <a:picLocks noChangeAspect="1"/>
          </p:cNvPicPr>
          <p:nvPr/>
        </p:nvPicPr>
        <p:blipFill>
          <a:blip r:embed="rId3"/>
          <a:stretch>
            <a:fillRect/>
          </a:stretch>
        </p:blipFill>
        <p:spPr>
          <a:xfrm>
            <a:off x="10207370" y="441846"/>
            <a:ext cx="1664650" cy="153935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61956" y="2017128"/>
            <a:ext cx="6949440" cy="3542030"/>
          </a:xfrm>
          <a:prstGeom prst="rect">
            <a:avLst/>
          </a:prstGeom>
        </p:spPr>
      </p:pic>
      <p:sp>
        <p:nvSpPr>
          <p:cNvPr id="8" name="Text Placeholder 7"/>
          <p:cNvSpPr>
            <a:spLocks noGrp="1"/>
          </p:cNvSpPr>
          <p:nvPr>
            <p:ph type="body" sz="half" idx="4294967295"/>
          </p:nvPr>
        </p:nvSpPr>
        <p:spPr>
          <a:xfrm>
            <a:off x="372979" y="1442085"/>
            <a:ext cx="4457700" cy="4956810"/>
          </a:xfrm>
        </p:spPr>
        <p:txBody>
          <a:bodyPr>
            <a:normAutofit fontScale="92500" lnSpcReduction="20000"/>
          </a:bodyPr>
          <a:lstStyle/>
          <a:p>
            <a:endParaRPr lang="en-US" sz="2400" dirty="0"/>
          </a:p>
          <a:p>
            <a:r>
              <a:rPr lang="en-US" sz="3200" dirty="0">
                <a:solidFill>
                  <a:schemeClr val="tx1"/>
                </a:solidFill>
              </a:rPr>
              <a:t>Artificial representation of a real situation</a:t>
            </a:r>
          </a:p>
          <a:p>
            <a:r>
              <a:rPr lang="en-US" sz="3200" dirty="0">
                <a:solidFill>
                  <a:schemeClr val="tx1"/>
                </a:solidFill>
              </a:rPr>
              <a:t>Replicates clinical scenarios</a:t>
            </a:r>
          </a:p>
          <a:p>
            <a:r>
              <a:rPr lang="en-US" sz="3200" dirty="0">
                <a:solidFill>
                  <a:schemeClr val="tx1"/>
                </a:solidFill>
              </a:rPr>
              <a:t>Achieves educational goals through </a:t>
            </a:r>
          </a:p>
          <a:p>
            <a:endParaRPr lang="en-US" sz="3200" dirty="0">
              <a:solidFill>
                <a:srgbClr val="FF0000"/>
              </a:solidFill>
            </a:endParaRPr>
          </a:p>
          <a:p>
            <a:r>
              <a:rPr lang="en-US" sz="3200" dirty="0">
                <a:solidFill>
                  <a:srgbClr val="FF0000"/>
                </a:solidFill>
              </a:rPr>
              <a:t> “Experiential Learning” </a:t>
            </a:r>
          </a:p>
          <a:p>
            <a:r>
              <a:rPr lang="en-US" sz="3200" dirty="0">
                <a:solidFill>
                  <a:srgbClr val="FF0000"/>
                </a:solidFill>
              </a:rPr>
              <a:t> “Immersive” in nature </a:t>
            </a:r>
          </a:p>
          <a:p>
            <a:r>
              <a:rPr lang="en-US" sz="3200" dirty="0">
                <a:solidFill>
                  <a:srgbClr val="FF0000"/>
                </a:solidFill>
              </a:rPr>
              <a:t>   Interactive </a:t>
            </a:r>
          </a:p>
          <a:p>
            <a:endParaRPr lang="en-US" sz="3200" dirty="0"/>
          </a:p>
          <a:p>
            <a:endParaRPr lang="en-IN" sz="3200" dirty="0"/>
          </a:p>
        </p:txBody>
      </p:sp>
      <p:sp>
        <p:nvSpPr>
          <p:cNvPr id="10" name="Title 1"/>
          <p:cNvSpPr>
            <a:spLocks noGrp="1"/>
          </p:cNvSpPr>
          <p:nvPr/>
        </p:nvSpPr>
        <p:spPr>
          <a:xfrm>
            <a:off x="854707" y="662236"/>
            <a:ext cx="10134601" cy="6152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rgbClr val="0070C0"/>
                </a:solidFill>
                <a:latin typeface="Algerian" panose="04020705040A02060702" pitchFamily="82" charset="0"/>
                <a:ea typeface="+mj-ea"/>
                <a:cs typeface="+mj-cs"/>
              </a:defRPr>
            </a:lvl1pPr>
          </a:lstStyle>
          <a:p>
            <a:pPr algn="l"/>
            <a:r>
              <a:rPr lang="en-US" sz="5400" dirty="0">
                <a:solidFill>
                  <a:srgbClr val="0033CC"/>
                </a:solidFill>
                <a:latin typeface="+mn-lt"/>
              </a:rPr>
              <a:t>Simulation Based Learning</a:t>
            </a:r>
          </a:p>
        </p:txBody>
      </p:sp>
      <p:pic>
        <p:nvPicPr>
          <p:cNvPr id="2" name="Picture 1">
            <a:extLst>
              <a:ext uri="{FF2B5EF4-FFF2-40B4-BE49-F238E27FC236}">
                <a16:creationId xmlns:a16="http://schemas.microsoft.com/office/drawing/2014/main" id="{DEAC710B-09C2-D19B-7754-13CCE5BC0F36}"/>
              </a:ext>
            </a:extLst>
          </p:cNvPr>
          <p:cNvPicPr>
            <a:picLocks noChangeAspect="1"/>
          </p:cNvPicPr>
          <p:nvPr/>
        </p:nvPicPr>
        <p:blipFill>
          <a:blip r:embed="rId3"/>
          <a:stretch>
            <a:fillRect/>
          </a:stretch>
        </p:blipFill>
        <p:spPr>
          <a:xfrm>
            <a:off x="10207370" y="441846"/>
            <a:ext cx="1664650" cy="153935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solidFill>
                  <a:srgbClr val="C00000"/>
                </a:solidFill>
              </a:rPr>
              <a:t>Prescription writing/ evaluation</a:t>
            </a:r>
            <a:r>
              <a:rPr lang="en-IN" sz="3600" b="1">
                <a:solidFill>
                  <a:srgbClr val="C00000"/>
                </a:solidFill>
              </a:rPr>
              <a:t/>
            </a:r>
            <a:br>
              <a:rPr lang="en-IN" sz="3600" b="1">
                <a:solidFill>
                  <a:srgbClr val="C00000"/>
                </a:solidFill>
              </a:rPr>
            </a:br>
            <a:endParaRPr lang="en-IN" sz="3600" b="1" dirty="0">
              <a:solidFill>
                <a:srgbClr val="C00000"/>
              </a:solidFill>
            </a:endParaRPr>
          </a:p>
        </p:txBody>
      </p:sp>
      <p:graphicFrame>
        <p:nvGraphicFramePr>
          <p:cNvPr id="9" name="Content Placeholder 2"/>
          <p:cNvGraphicFramePr>
            <a:graphicFrameLocks noGrp="1"/>
          </p:cNvGraphicFramePr>
          <p:nvPr>
            <p:ph idx="1"/>
          </p:nvPr>
        </p:nvGraphicFramePr>
        <p:xfrm>
          <a:off x="1177925" y="940435"/>
          <a:ext cx="9872871"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3048000" y="4065938"/>
            <a:ext cx="6132521" cy="2106263"/>
          </a:xfrm>
          <a:prstGeom prst="rect">
            <a:avLst/>
          </a:prstGeom>
        </p:spPr>
      </p:pic>
      <p:pic>
        <p:nvPicPr>
          <p:cNvPr id="3" name="Picture 2">
            <a:extLst>
              <a:ext uri="{FF2B5EF4-FFF2-40B4-BE49-F238E27FC236}">
                <a16:creationId xmlns:a16="http://schemas.microsoft.com/office/drawing/2014/main" id="{4AAF62C0-7A73-CEB1-59F9-EF1FFD643379}"/>
              </a:ext>
            </a:extLst>
          </p:cNvPr>
          <p:cNvPicPr>
            <a:picLocks noChangeAspect="1"/>
          </p:cNvPicPr>
          <p:nvPr/>
        </p:nvPicPr>
        <p:blipFill>
          <a:blip r:embed="rId9"/>
          <a:stretch>
            <a:fillRect/>
          </a:stretch>
        </p:blipFill>
        <p:spPr>
          <a:xfrm>
            <a:off x="10207370" y="441846"/>
            <a:ext cx="1664650" cy="15393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rPr>
              <a:t>Objectives</a:t>
            </a:r>
          </a:p>
        </p:txBody>
      </p:sp>
      <p:sp>
        <p:nvSpPr>
          <p:cNvPr id="3" name="Content Placeholder 2"/>
          <p:cNvSpPr>
            <a:spLocks noGrp="1"/>
          </p:cNvSpPr>
          <p:nvPr>
            <p:ph idx="1"/>
          </p:nvPr>
        </p:nvSpPr>
        <p:spPr/>
        <p:txBody>
          <a:bodyPr vert="horz" lIns="91440" tIns="45720" rIns="91440" bIns="45720" rtlCol="0">
            <a:normAutofit/>
          </a:bodyPr>
          <a:lstStyle/>
          <a:p>
            <a:pPr marL="457200" indent="-457200" algn="l">
              <a:buFont typeface="Arial" panose="020B0604020202020204" pitchFamily="34" charset="0"/>
              <a:buChar char="•"/>
            </a:pPr>
            <a:r>
              <a:rPr lang="en-US" sz="3200" dirty="0">
                <a:solidFill>
                  <a:schemeClr val="tx1"/>
                </a:solidFill>
              </a:rPr>
              <a:t>Teach skills effectively  </a:t>
            </a:r>
          </a:p>
          <a:p>
            <a:pPr marL="457200" indent="-457200" algn="l">
              <a:buFont typeface="Arial" panose="020B0604020202020204" pitchFamily="34" charset="0"/>
              <a:buChar char="•"/>
            </a:pPr>
            <a:r>
              <a:rPr lang="en-US" sz="3200" dirty="0">
                <a:solidFill>
                  <a:schemeClr val="tx1"/>
                </a:solidFill>
              </a:rPr>
              <a:t>Teach skills at the workplace</a:t>
            </a:r>
          </a:p>
          <a:p>
            <a:pPr marL="457200" indent="-457200" algn="l">
              <a:buFont typeface="Arial" panose="020B0604020202020204" pitchFamily="34" charset="0"/>
              <a:buChar char="•"/>
            </a:pPr>
            <a:r>
              <a:rPr lang="en-US" sz="3200" dirty="0">
                <a:solidFill>
                  <a:schemeClr val="tx1"/>
                </a:solidFill>
              </a:rPr>
              <a:t>Use a skills lab effectively</a:t>
            </a:r>
          </a:p>
          <a:p>
            <a:pPr marL="457200" indent="-457200" algn="l">
              <a:buFont typeface="Arial" panose="020B0604020202020204" pitchFamily="34" charset="0"/>
              <a:buChar char="•"/>
            </a:pPr>
            <a:r>
              <a:rPr lang="en-US" sz="3200" dirty="0">
                <a:solidFill>
                  <a:schemeClr val="tx1"/>
                </a:solidFill>
              </a:rPr>
              <a:t>Methods of comptency acquisition</a:t>
            </a:r>
          </a:p>
          <a:p>
            <a:pPr marL="457200" indent="-457200" algn="l">
              <a:buFont typeface="Arial" panose="020B0604020202020204" pitchFamily="34" charset="0"/>
              <a:buChar char="•"/>
            </a:pPr>
            <a:r>
              <a:rPr lang="en-US" sz="3200" dirty="0">
                <a:solidFill>
                  <a:schemeClr val="tx1"/>
                </a:solidFill>
              </a:rPr>
              <a:t>Demonstrate learning of presctiption skills </a:t>
            </a:r>
          </a:p>
          <a:p>
            <a:pPr algn="l">
              <a:buFont typeface="Arial" panose="020B0604020202020204" pitchFamily="34" charset="0"/>
            </a:pPr>
            <a:endParaRPr lang="en-US" sz="32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02692" y="1277479"/>
            <a:ext cx="9363710" cy="4017010"/>
          </a:xfrm>
          <a:prstGeom prst="rect">
            <a:avLst/>
          </a:prstGeom>
        </p:spPr>
      </p:pic>
      <p:pic>
        <p:nvPicPr>
          <p:cNvPr id="5" name="Picture 4"/>
          <p:cNvPicPr>
            <a:picLocks noChangeAspect="1"/>
          </p:cNvPicPr>
          <p:nvPr/>
        </p:nvPicPr>
        <p:blipFill>
          <a:blip r:embed="rId3"/>
          <a:stretch>
            <a:fillRect/>
          </a:stretch>
        </p:blipFill>
        <p:spPr>
          <a:xfrm>
            <a:off x="5282718" y="2138356"/>
            <a:ext cx="2255716" cy="1603387"/>
          </a:xfrm>
          <a:prstGeom prst="rect">
            <a:avLst/>
          </a:prstGeom>
        </p:spPr>
      </p:pic>
      <p:sp>
        <p:nvSpPr>
          <p:cNvPr id="3" name="TextBox 2"/>
          <p:cNvSpPr txBox="1"/>
          <p:nvPr/>
        </p:nvSpPr>
        <p:spPr>
          <a:xfrm>
            <a:off x="5133066" y="5141592"/>
            <a:ext cx="457995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Ericsson </a:t>
            </a:r>
          </a:p>
        </p:txBody>
      </p:sp>
      <p:sp>
        <p:nvSpPr>
          <p:cNvPr id="7" name="Title 1"/>
          <p:cNvSpPr>
            <a:spLocks noGrp="1"/>
          </p:cNvSpPr>
          <p:nvPr/>
        </p:nvSpPr>
        <p:spPr>
          <a:xfrm>
            <a:off x="854707" y="662236"/>
            <a:ext cx="10134601" cy="6152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rgbClr val="0070C0"/>
                </a:solidFill>
                <a:latin typeface="Algerian" panose="04020705040A02060702" pitchFamily="82" charset="0"/>
                <a:ea typeface="+mj-ea"/>
                <a:cs typeface="+mj-cs"/>
              </a:defRPr>
            </a:lvl1pPr>
          </a:lstStyle>
          <a:p>
            <a:pPr algn="l"/>
            <a:r>
              <a:rPr lang="en-US" sz="5400" dirty="0">
                <a:solidFill>
                  <a:srgbClr val="0033CC"/>
                </a:solidFill>
                <a:latin typeface="+mn-lt"/>
              </a:rPr>
              <a:t>Delibrate Practice </a:t>
            </a:r>
          </a:p>
        </p:txBody>
      </p:sp>
      <p:pic>
        <p:nvPicPr>
          <p:cNvPr id="2" name="Picture 1">
            <a:extLst>
              <a:ext uri="{FF2B5EF4-FFF2-40B4-BE49-F238E27FC236}">
                <a16:creationId xmlns:a16="http://schemas.microsoft.com/office/drawing/2014/main" id="{F71965FD-0F63-D81F-B8B0-AE0F4A2E6117}"/>
              </a:ext>
            </a:extLst>
          </p:cNvPr>
          <p:cNvPicPr>
            <a:picLocks noChangeAspect="1"/>
          </p:cNvPicPr>
          <p:nvPr/>
        </p:nvPicPr>
        <p:blipFill>
          <a:blip r:embed="rId4"/>
          <a:stretch>
            <a:fillRect/>
          </a:stretch>
        </p:blipFill>
        <p:spPr>
          <a:xfrm>
            <a:off x="10207370" y="441846"/>
            <a:ext cx="1664650" cy="153935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42318" y="1287780"/>
            <a:ext cx="6663055" cy="3982052"/>
          </a:xfrm>
          <a:prstGeom prst="rect">
            <a:avLst/>
          </a:prstGeom>
        </p:spPr>
      </p:pic>
      <p:pic>
        <p:nvPicPr>
          <p:cNvPr id="5" name="Picture 4"/>
          <p:cNvPicPr>
            <a:picLocks noChangeAspect="1"/>
          </p:cNvPicPr>
          <p:nvPr/>
        </p:nvPicPr>
        <p:blipFill>
          <a:blip r:embed="rId3"/>
          <a:stretch>
            <a:fillRect/>
          </a:stretch>
        </p:blipFill>
        <p:spPr>
          <a:xfrm>
            <a:off x="3545955" y="5559086"/>
            <a:ext cx="6309907" cy="1034720"/>
          </a:xfrm>
          <a:prstGeom prst="rect">
            <a:avLst/>
          </a:prstGeom>
        </p:spPr>
      </p:pic>
      <p:pic>
        <p:nvPicPr>
          <p:cNvPr id="3" name="Picture 2">
            <a:extLst>
              <a:ext uri="{FF2B5EF4-FFF2-40B4-BE49-F238E27FC236}">
                <a16:creationId xmlns:a16="http://schemas.microsoft.com/office/drawing/2014/main" id="{538467B8-02A3-5D86-935D-CC4777BB144E}"/>
              </a:ext>
            </a:extLst>
          </p:cNvPr>
          <p:cNvPicPr>
            <a:picLocks noChangeAspect="1"/>
          </p:cNvPicPr>
          <p:nvPr/>
        </p:nvPicPr>
        <p:blipFill>
          <a:blip r:embed="rId4"/>
          <a:stretch>
            <a:fillRect/>
          </a:stretch>
        </p:blipFill>
        <p:spPr>
          <a:xfrm>
            <a:off x="10207370" y="441846"/>
            <a:ext cx="1664650" cy="153935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sym typeface="+mn-ea"/>
              </a:rPr>
              <a:t>Demonstrate-3 groups  </a:t>
            </a:r>
            <a:endParaRPr lang="en-US" sz="5400" strike="sngStrike" dirty="0">
              <a:solidFill>
                <a:srgbClr val="0033CC"/>
              </a:solidFill>
              <a:latin typeface="+mn-lt"/>
            </a:endParaRPr>
          </a:p>
        </p:txBody>
      </p:sp>
      <p:sp>
        <p:nvSpPr>
          <p:cNvPr id="3" name="Content Placeholder 2"/>
          <p:cNvSpPr>
            <a:spLocks noGrp="1"/>
          </p:cNvSpPr>
          <p:nvPr>
            <p:ph idx="1"/>
          </p:nvPr>
        </p:nvSpPr>
        <p:spPr>
          <a:xfrm>
            <a:off x="1046747" y="1605815"/>
            <a:ext cx="9872871" cy="4038600"/>
          </a:xfrm>
        </p:spPr>
        <p:txBody>
          <a:bodyPr vert="horz" lIns="91440" tIns="45720" rIns="91440" bIns="45720" rtlCol="0">
            <a:noAutofit/>
          </a:bodyPr>
          <a:lstStyle/>
          <a:p>
            <a:pPr marL="457200" indent="-457200" algn="l">
              <a:buFont typeface="Arial" panose="020B0604020202020204" pitchFamily="34" charset="0"/>
              <a:buChar char="•"/>
            </a:pPr>
            <a:r>
              <a:rPr lang="en-US" sz="3100" dirty="0">
                <a:solidFill>
                  <a:schemeClr val="tx1"/>
                </a:solidFill>
                <a:sym typeface="+mn-ea"/>
              </a:rPr>
              <a:t>Resource faculty plans 3 sessions</a:t>
            </a:r>
          </a:p>
          <a:p>
            <a:pPr marL="457200" indent="-457200" algn="l">
              <a:buFont typeface="Arial" panose="020B0604020202020204" pitchFamily="34" charset="0"/>
              <a:buChar char="•"/>
            </a:pPr>
            <a:r>
              <a:rPr lang="en-US" sz="3100" dirty="0">
                <a:solidFill>
                  <a:schemeClr val="tx1"/>
                </a:solidFill>
                <a:sym typeface="+mn-ea"/>
              </a:rPr>
              <a:t>Participants in 3 groups rotate to 3 stations-10 min each demo </a:t>
            </a:r>
          </a:p>
          <a:p>
            <a:pPr marL="457200" indent="-457200" algn="l">
              <a:buFont typeface="Arial" panose="020B0604020202020204" pitchFamily="34" charset="0"/>
              <a:buChar char="•"/>
            </a:pPr>
            <a:r>
              <a:rPr lang="en-US" sz="3100" dirty="0">
                <a:solidFill>
                  <a:schemeClr val="tx1"/>
                </a:solidFill>
              </a:rPr>
              <a:t>Demo 1:  Phase 3 MBBS Medicine skills-Intellectual skill</a:t>
            </a:r>
          </a:p>
          <a:p>
            <a:pPr marL="457200" indent="-457200" algn="l">
              <a:buFont typeface="Arial" panose="020B0604020202020204" pitchFamily="34" charset="0"/>
              <a:buChar char="•"/>
            </a:pPr>
            <a:r>
              <a:rPr lang="en-US" sz="3100" dirty="0">
                <a:solidFill>
                  <a:schemeClr val="tx1"/>
                </a:solidFill>
              </a:rPr>
              <a:t>Group 2: </a:t>
            </a:r>
            <a:r>
              <a:rPr lang="en-US" sz="3100" dirty="0">
                <a:solidFill>
                  <a:schemeClr val="tx1"/>
                </a:solidFill>
                <a:sym typeface="+mn-ea"/>
              </a:rPr>
              <a:t> Phase 3 MBBS Surgery skills-Psychomotor-simulation based</a:t>
            </a:r>
          </a:p>
          <a:p>
            <a:pPr marL="457200" indent="-457200" algn="l">
              <a:buFont typeface="Arial" panose="020B0604020202020204" pitchFamily="34" charset="0"/>
              <a:buChar char="•"/>
            </a:pPr>
            <a:r>
              <a:rPr lang="en-US" sz="3100" dirty="0">
                <a:solidFill>
                  <a:schemeClr val="tx1"/>
                </a:solidFill>
              </a:rPr>
              <a:t>Group 3:  Phase 3MBBS/internship-Communication skill</a:t>
            </a:r>
          </a:p>
        </p:txBody>
      </p:sp>
      <p:sp>
        <p:nvSpPr>
          <p:cNvPr id="4" name="TextBox 3"/>
          <p:cNvSpPr txBox="1"/>
          <p:nvPr/>
        </p:nvSpPr>
        <p:spPr>
          <a:xfrm>
            <a:off x="10467703" y="1158240"/>
            <a:ext cx="1088571" cy="368300"/>
          </a:xfrm>
          <a:prstGeom prst="rect">
            <a:avLst/>
          </a:prstGeom>
          <a:noFill/>
        </p:spPr>
        <p:txBody>
          <a:bodyPr wrap="square" rtlCol="0">
            <a:spAutoFit/>
          </a:bodyPr>
          <a:lstStyle/>
          <a:p>
            <a:endParaRPr lang="en-IN" dirty="0"/>
          </a:p>
        </p:txBody>
      </p:sp>
      <p:pic>
        <p:nvPicPr>
          <p:cNvPr id="5" name="Picture 4">
            <a:extLst>
              <a:ext uri="{FF2B5EF4-FFF2-40B4-BE49-F238E27FC236}">
                <a16:creationId xmlns:a16="http://schemas.microsoft.com/office/drawing/2014/main" id="{0D37E2AD-6B87-FF26-BB6A-BDB6B694024F}"/>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rPr>
              <a:t>Large group discussion</a:t>
            </a:r>
            <a:endParaRPr lang="en-US" sz="5400" strike="sngStrike" dirty="0">
              <a:solidFill>
                <a:srgbClr val="0033CC"/>
              </a:solidFill>
              <a:latin typeface="+mn-lt"/>
            </a:endParaRPr>
          </a:p>
        </p:txBody>
      </p:sp>
      <p:sp>
        <p:nvSpPr>
          <p:cNvPr id="3" name="Content Placeholder 2"/>
          <p:cNvSpPr>
            <a:spLocks noGrp="1"/>
          </p:cNvSpPr>
          <p:nvPr>
            <p:ph idx="1"/>
          </p:nvPr>
        </p:nvSpPr>
        <p:spPr/>
        <p:txBody>
          <a:bodyPr vert="horz" lIns="91440" tIns="45720" rIns="91440" bIns="45720" rtlCol="0">
            <a:normAutofit/>
          </a:bodyPr>
          <a:lstStyle/>
          <a:p>
            <a:pPr marL="457200" indent="-457200" algn="l">
              <a:buFont typeface="Arial" panose="020B0604020202020204" pitchFamily="34" charset="0"/>
              <a:buChar char="•"/>
            </a:pPr>
            <a:r>
              <a:rPr lang="en-US" sz="3200" dirty="0">
                <a:solidFill>
                  <a:schemeClr val="tx1"/>
                </a:solidFill>
              </a:rPr>
              <a:t>10 min each group </a:t>
            </a:r>
          </a:p>
          <a:p>
            <a:pPr marL="457200" indent="-457200" algn="l">
              <a:buFont typeface="Arial" panose="020B0604020202020204" pitchFamily="34" charset="0"/>
              <a:buChar char="•"/>
            </a:pPr>
            <a:r>
              <a:rPr lang="en-US" sz="3200" dirty="0">
                <a:solidFill>
                  <a:schemeClr val="tx1"/>
                </a:solidFill>
              </a:rPr>
              <a:t>Faculty facilitators notes down the important points in white board or flip chart.</a:t>
            </a:r>
          </a:p>
        </p:txBody>
      </p:sp>
      <p:pic>
        <p:nvPicPr>
          <p:cNvPr id="4" name="Picture 3">
            <a:extLst>
              <a:ext uri="{FF2B5EF4-FFF2-40B4-BE49-F238E27FC236}">
                <a16:creationId xmlns:a16="http://schemas.microsoft.com/office/drawing/2014/main" id="{E1EE7CEA-1357-4BC7-23BE-637015243686}"/>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rPr>
              <a:t>Teaching psychomotor skill -</a:t>
            </a:r>
            <a:r>
              <a:rPr lang="en-US" sz="5400" dirty="0">
                <a:solidFill>
                  <a:srgbClr val="0033CC"/>
                </a:solidFill>
                <a:latin typeface="+mn-lt"/>
                <a:sym typeface="+mn-ea"/>
              </a:rPr>
              <a:t>Peyton’s Four-Step Approach</a:t>
            </a:r>
            <a:r>
              <a:rPr lang="en-US" sz="5400" dirty="0">
                <a:solidFill>
                  <a:srgbClr val="0033CC"/>
                </a:solidFill>
                <a:latin typeface="+mn-lt"/>
              </a:rPr>
              <a:t/>
            </a:r>
            <a:br>
              <a:rPr lang="en-US" sz="5400" dirty="0">
                <a:solidFill>
                  <a:srgbClr val="0033CC"/>
                </a:solidFill>
                <a:latin typeface="+mn-lt"/>
              </a:rPr>
            </a:br>
            <a:endParaRPr lang="en-US" sz="5400" dirty="0">
              <a:solidFill>
                <a:srgbClr val="0033CC"/>
              </a:solidFill>
              <a:latin typeface="+mn-lt"/>
            </a:endParaRPr>
          </a:p>
        </p:txBody>
      </p:sp>
      <p:sp>
        <p:nvSpPr>
          <p:cNvPr id="3" name="Content Placeholder 2"/>
          <p:cNvSpPr>
            <a:spLocks noGrp="1"/>
          </p:cNvSpPr>
          <p:nvPr>
            <p:ph idx="1"/>
          </p:nvPr>
        </p:nvSpPr>
        <p:spPr>
          <a:xfrm>
            <a:off x="1071245" y="2478506"/>
            <a:ext cx="9872871" cy="4038600"/>
          </a:xfrm>
        </p:spPr>
        <p:txBody>
          <a:bodyPr vert="horz" lIns="91440" tIns="45720" rIns="91440" bIns="45720" rtlCol="0">
            <a:noAutofit/>
          </a:bodyPr>
          <a:lstStyle/>
          <a:p>
            <a:pPr marL="457200" indent="-457200" algn="l">
              <a:buFont typeface="Arial" panose="020B0604020202020204" pitchFamily="34" charset="0"/>
              <a:buChar char="•"/>
            </a:pPr>
            <a:r>
              <a:rPr lang="en-US" sz="3100" dirty="0">
                <a:solidFill>
                  <a:schemeClr val="tx1"/>
                </a:solidFill>
              </a:rPr>
              <a:t>1. The trainer demonstrates the skill in real time without giving instructions or explanatory words (“Demonstration”).</a:t>
            </a:r>
          </a:p>
          <a:p>
            <a:pPr marL="457200" indent="-457200" algn="l">
              <a:buFont typeface="Arial" panose="020B0604020202020204" pitchFamily="34" charset="0"/>
              <a:buChar char="•"/>
            </a:pPr>
            <a:r>
              <a:rPr lang="en-US" sz="3100" dirty="0">
                <a:solidFill>
                  <a:schemeClr val="tx1"/>
                </a:solidFill>
              </a:rPr>
              <a:t>2. The trainer repeats the procedure, this time describing all necessary sub-steps (“Deconstruction”).</a:t>
            </a:r>
          </a:p>
          <a:p>
            <a:pPr marL="457200" indent="-457200" algn="l">
              <a:buFont typeface="Arial" panose="020B0604020202020204" pitchFamily="34" charset="0"/>
              <a:buChar char="•"/>
            </a:pPr>
            <a:endParaRPr lang="en-US" sz="1300" dirty="0">
              <a:solidFill>
                <a:schemeClr val="tx1"/>
              </a:solidFill>
            </a:endParaRPr>
          </a:p>
        </p:txBody>
      </p:sp>
      <p:sp>
        <p:nvSpPr>
          <p:cNvPr id="5" name="Text Box 4"/>
          <p:cNvSpPr txBox="1"/>
          <p:nvPr/>
        </p:nvSpPr>
        <p:spPr>
          <a:xfrm>
            <a:off x="1193800" y="5941060"/>
            <a:ext cx="9926955" cy="368300"/>
          </a:xfrm>
          <a:prstGeom prst="rect">
            <a:avLst/>
          </a:prstGeom>
          <a:noFill/>
        </p:spPr>
        <p:txBody>
          <a:bodyPr wrap="square" rtlCol="0">
            <a:spAutoFit/>
          </a:bodyPr>
          <a:lstStyle/>
          <a:p>
            <a:r>
              <a:rPr lang="en-US"/>
              <a:t>NMC module on skills </a:t>
            </a:r>
          </a:p>
        </p:txBody>
      </p:sp>
      <p:pic>
        <p:nvPicPr>
          <p:cNvPr id="4" name="Picture 3">
            <a:extLst>
              <a:ext uri="{FF2B5EF4-FFF2-40B4-BE49-F238E27FC236}">
                <a16:creationId xmlns:a16="http://schemas.microsoft.com/office/drawing/2014/main" id="{0DD84BBE-C240-F5F1-5C41-79B93565BBD8}"/>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rPr>
              <a:t>Teaching psychomotor skill -</a:t>
            </a:r>
            <a:r>
              <a:rPr lang="en-US" sz="5400" dirty="0">
                <a:solidFill>
                  <a:srgbClr val="0033CC"/>
                </a:solidFill>
                <a:latin typeface="+mn-lt"/>
                <a:sym typeface="+mn-ea"/>
              </a:rPr>
              <a:t>Peyton’s Four-Step Approach</a:t>
            </a:r>
            <a:r>
              <a:rPr lang="en-US" sz="5400" dirty="0">
                <a:solidFill>
                  <a:srgbClr val="0033CC"/>
                </a:solidFill>
                <a:latin typeface="+mn-lt"/>
              </a:rPr>
              <a:t/>
            </a:r>
            <a:br>
              <a:rPr lang="en-US" sz="5400" dirty="0">
                <a:solidFill>
                  <a:srgbClr val="0033CC"/>
                </a:solidFill>
                <a:latin typeface="+mn-lt"/>
              </a:rPr>
            </a:br>
            <a:endParaRPr lang="en-US" sz="5400" dirty="0">
              <a:solidFill>
                <a:srgbClr val="0033CC"/>
              </a:solidFill>
              <a:latin typeface="+mn-lt"/>
            </a:endParaRPr>
          </a:p>
        </p:txBody>
      </p:sp>
      <p:sp>
        <p:nvSpPr>
          <p:cNvPr id="3" name="Content Placeholder 2"/>
          <p:cNvSpPr>
            <a:spLocks noGrp="1"/>
          </p:cNvSpPr>
          <p:nvPr>
            <p:ph idx="1"/>
          </p:nvPr>
        </p:nvSpPr>
        <p:spPr>
          <a:xfrm>
            <a:off x="1071245" y="2502568"/>
            <a:ext cx="9872871" cy="4038600"/>
          </a:xfrm>
        </p:spPr>
        <p:txBody>
          <a:bodyPr vert="horz" lIns="91440" tIns="45720" rIns="91440" bIns="45720" rtlCol="0">
            <a:noAutofit/>
          </a:bodyPr>
          <a:lstStyle/>
          <a:p>
            <a:pPr marL="457200" indent="-457200" algn="l">
              <a:buFont typeface="Arial" panose="020B0604020202020204" pitchFamily="34" charset="0"/>
              <a:buChar char="•"/>
            </a:pPr>
            <a:r>
              <a:rPr lang="en-US" sz="3100" dirty="0">
                <a:solidFill>
                  <a:schemeClr val="tx1"/>
                </a:solidFill>
              </a:rPr>
              <a:t>3. The trainer performs the skill for a third time, this time following the sub-steps only as described to him by the trainee (“Comprehension”)</a:t>
            </a:r>
            <a:r>
              <a:rPr lang="en-US" sz="3100" b="1" dirty="0">
                <a:solidFill>
                  <a:schemeClr val="tx1"/>
                </a:solidFill>
              </a:rPr>
              <a:t>. the most important step </a:t>
            </a:r>
          </a:p>
          <a:p>
            <a:pPr marL="457200" indent="-457200" algn="l">
              <a:buFont typeface="Arial" panose="020B0604020202020204" pitchFamily="34" charset="0"/>
              <a:buChar char="•"/>
            </a:pPr>
            <a:r>
              <a:rPr lang="en-US" sz="3100" dirty="0">
                <a:solidFill>
                  <a:schemeClr val="tx1"/>
                </a:solidFill>
              </a:rPr>
              <a:t>4. The trainee performs the skill on his/her own (“Performance”).</a:t>
            </a:r>
          </a:p>
          <a:p>
            <a:pPr marL="457200" indent="-457200" algn="l">
              <a:buFont typeface="Arial" panose="020B0604020202020204" pitchFamily="34" charset="0"/>
              <a:buChar char="•"/>
            </a:pPr>
            <a:endParaRPr lang="en-US" sz="1300" dirty="0">
              <a:solidFill>
                <a:schemeClr val="tx1"/>
              </a:solidFill>
            </a:endParaRPr>
          </a:p>
        </p:txBody>
      </p:sp>
      <p:sp>
        <p:nvSpPr>
          <p:cNvPr id="5" name="Text Box 4"/>
          <p:cNvSpPr txBox="1"/>
          <p:nvPr/>
        </p:nvSpPr>
        <p:spPr>
          <a:xfrm>
            <a:off x="1193800" y="5941060"/>
            <a:ext cx="9926955" cy="368300"/>
          </a:xfrm>
          <a:prstGeom prst="rect">
            <a:avLst/>
          </a:prstGeom>
          <a:noFill/>
        </p:spPr>
        <p:txBody>
          <a:bodyPr wrap="square" rtlCol="0">
            <a:spAutoFit/>
          </a:bodyPr>
          <a:lstStyle/>
          <a:p>
            <a:r>
              <a:rPr lang="en-US"/>
              <a:t>NMC module on skills </a:t>
            </a:r>
          </a:p>
        </p:txBody>
      </p:sp>
      <p:pic>
        <p:nvPicPr>
          <p:cNvPr id="4" name="Picture 3">
            <a:extLst>
              <a:ext uri="{FF2B5EF4-FFF2-40B4-BE49-F238E27FC236}">
                <a16:creationId xmlns:a16="http://schemas.microsoft.com/office/drawing/2014/main" id="{CD26C0BF-65DD-7F36-D3AD-7FBE5830AA7C}"/>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rPr>
              <a:t>Teaching psychomotor skill-Peyton’s Four-Step Approach</a:t>
            </a:r>
          </a:p>
        </p:txBody>
      </p:sp>
      <p:sp>
        <p:nvSpPr>
          <p:cNvPr id="3" name="Content Placeholder 2"/>
          <p:cNvSpPr>
            <a:spLocks noGrp="1"/>
          </p:cNvSpPr>
          <p:nvPr>
            <p:ph idx="1"/>
          </p:nvPr>
        </p:nvSpPr>
        <p:spPr>
          <a:xfrm>
            <a:off x="1143000" y="2634915"/>
            <a:ext cx="9872871" cy="4038600"/>
          </a:xfrm>
        </p:spPr>
        <p:txBody>
          <a:bodyPr vert="horz" lIns="91440" tIns="45720" rIns="91440" bIns="45720" rtlCol="0">
            <a:normAutofit/>
          </a:bodyPr>
          <a:lstStyle/>
          <a:p>
            <a:pPr marL="457200" indent="-457200" algn="l">
              <a:buFont typeface="Arial" panose="020B0604020202020204" pitchFamily="34" charset="0"/>
              <a:buChar char="•"/>
            </a:pPr>
            <a:r>
              <a:rPr lang="en-US" sz="3555" dirty="0">
                <a:solidFill>
                  <a:schemeClr val="tx1"/>
                </a:solidFill>
              </a:rPr>
              <a:t>Demonstration of this method to all participants during the workshop </a:t>
            </a:r>
          </a:p>
          <a:p>
            <a:pPr marL="457200" indent="-457200" algn="l">
              <a:buFont typeface="Arial" panose="020B0604020202020204" pitchFamily="34" charset="0"/>
              <a:buChar char="•"/>
            </a:pPr>
            <a:r>
              <a:rPr lang="en-US" sz="3555" dirty="0">
                <a:solidFill>
                  <a:schemeClr val="tx1"/>
                </a:solidFill>
              </a:rPr>
              <a:t>feedback from the participants </a:t>
            </a:r>
          </a:p>
        </p:txBody>
      </p:sp>
      <p:pic>
        <p:nvPicPr>
          <p:cNvPr id="4" name="Picture 3">
            <a:extLst>
              <a:ext uri="{FF2B5EF4-FFF2-40B4-BE49-F238E27FC236}">
                <a16:creationId xmlns:a16="http://schemas.microsoft.com/office/drawing/2014/main" id="{7F3A7AE3-3DB0-4E9E-94B7-C4415B26C319}"/>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sym typeface="+mn-ea"/>
              </a:rPr>
              <a:t>Teaching psychomotor skill</a:t>
            </a:r>
            <a:endParaRPr lang="en-US" sz="5400" dirty="0">
              <a:solidFill>
                <a:srgbClr val="0033CC"/>
              </a:solidFill>
              <a:latin typeface="+mn-lt"/>
            </a:endParaRPr>
          </a:p>
        </p:txBody>
      </p:sp>
      <p:sp>
        <p:nvSpPr>
          <p:cNvPr id="3" name="Content Placeholder 2"/>
          <p:cNvSpPr>
            <a:spLocks noGrp="1"/>
          </p:cNvSpPr>
          <p:nvPr>
            <p:ph idx="1"/>
          </p:nvPr>
        </p:nvSpPr>
        <p:spPr>
          <a:xfrm>
            <a:off x="1143000" y="1576136"/>
            <a:ext cx="9872871" cy="4038600"/>
          </a:xfrm>
        </p:spPr>
        <p:txBody>
          <a:bodyPr vert="horz" lIns="91440" tIns="45720" rIns="91440" bIns="45720" rtlCol="0">
            <a:normAutofit fontScale="97500" lnSpcReduction="10000"/>
          </a:bodyPr>
          <a:lstStyle/>
          <a:p>
            <a:pPr marL="457200" indent="-457200" algn="l">
              <a:buFont typeface="Arial" panose="020B0604020202020204" pitchFamily="34" charset="0"/>
              <a:buChar char="•"/>
            </a:pPr>
            <a:r>
              <a:rPr lang="en-US" sz="3200" dirty="0">
                <a:solidFill>
                  <a:schemeClr val="tx1"/>
                </a:solidFill>
              </a:rPr>
              <a:t>When psychomotor skills training require/ necessitate exposure to body fluids or biological hazardous materials, students must be</a:t>
            </a:r>
            <a:r>
              <a:rPr lang="en-US" sz="3200" b="1" dirty="0">
                <a:solidFill>
                  <a:schemeClr val="tx1"/>
                </a:solidFill>
              </a:rPr>
              <a:t> trained on the infection control</a:t>
            </a:r>
            <a:r>
              <a:rPr lang="en-US" sz="3200" dirty="0">
                <a:solidFill>
                  <a:schemeClr val="tx1"/>
                </a:solidFill>
              </a:rPr>
              <a:t> / biosafety requirements beforehand. </a:t>
            </a:r>
          </a:p>
          <a:p>
            <a:pPr marL="457200" indent="-457200" algn="l">
              <a:buFont typeface="Arial" panose="020B0604020202020204" pitchFamily="34" charset="0"/>
              <a:buChar char="•"/>
            </a:pPr>
            <a:r>
              <a:rPr lang="en-US" sz="3200" dirty="0">
                <a:solidFill>
                  <a:schemeClr val="tx1"/>
                </a:solidFill>
              </a:rPr>
              <a:t>Procedures involving dangerous steps like mouth pipetting should be avoided or replaced with </a:t>
            </a:r>
            <a:r>
              <a:rPr lang="en-US" sz="3200" b="1" dirty="0">
                <a:solidFill>
                  <a:schemeClr val="tx1"/>
                </a:solidFill>
              </a:rPr>
              <a:t>suitable other technologies / methods</a:t>
            </a:r>
            <a:r>
              <a:rPr lang="en-US" sz="3200" dirty="0">
                <a:solidFill>
                  <a:schemeClr val="tx1"/>
                </a:solidFill>
              </a:rPr>
              <a:t> like bulb suction or vacuum aspiration etc. Use of non-hazardous materials must be encouraged</a:t>
            </a:r>
          </a:p>
        </p:txBody>
      </p:sp>
      <p:sp>
        <p:nvSpPr>
          <p:cNvPr id="5" name="Text Box 4"/>
          <p:cNvSpPr txBox="1"/>
          <p:nvPr/>
        </p:nvSpPr>
        <p:spPr>
          <a:xfrm>
            <a:off x="1193800" y="5941060"/>
            <a:ext cx="9926955" cy="368300"/>
          </a:xfrm>
          <a:prstGeom prst="rect">
            <a:avLst/>
          </a:prstGeom>
          <a:noFill/>
        </p:spPr>
        <p:txBody>
          <a:bodyPr wrap="square" rtlCol="0">
            <a:spAutoFit/>
          </a:bodyPr>
          <a:lstStyle/>
          <a:p>
            <a:r>
              <a:rPr lang="en-US"/>
              <a:t>NMC module on skills </a:t>
            </a:r>
          </a:p>
        </p:txBody>
      </p:sp>
      <p:pic>
        <p:nvPicPr>
          <p:cNvPr id="4" name="Picture 3">
            <a:extLst>
              <a:ext uri="{FF2B5EF4-FFF2-40B4-BE49-F238E27FC236}">
                <a16:creationId xmlns:a16="http://schemas.microsoft.com/office/drawing/2014/main" id="{7E1CB002-B244-4BD6-8329-9A52EBD597BF}"/>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564" y="2142423"/>
            <a:ext cx="9872871" cy="4038600"/>
          </a:xfrm>
        </p:spPr>
        <p:txBody>
          <a:bodyPr>
            <a:noAutofit/>
          </a:bodyPr>
          <a:lstStyle/>
          <a:p>
            <a:pPr marL="457200" indent="-342900">
              <a:lnSpc>
                <a:spcPct val="150000"/>
              </a:lnSpc>
              <a:spcBef>
                <a:spcPts val="0"/>
              </a:spcBef>
              <a:buSzPts val="1800"/>
              <a:buFont typeface="Wingdings" panose="05000000000000000000" pitchFamily="2" charset="2"/>
              <a:buChar char="ü"/>
              <a:defRPr/>
            </a:pPr>
            <a:r>
              <a:rPr kumimoji="0" lang="en-US" sz="3200" b="0" i="0" u="none" strike="noStrike" kern="1200" cap="none" spc="0" normalizeH="0" baseline="0" noProof="0" dirty="0">
                <a:ln>
                  <a:noFill/>
                </a:ln>
                <a:solidFill>
                  <a:prstClr val="black"/>
                </a:solidFill>
                <a:effectLst/>
                <a:uLnTx/>
                <a:uFillTx/>
                <a:latin typeface="Calibri (Body)" charset="0"/>
                <a:ea typeface="+mn-ea"/>
                <a:cs typeface="Calibri (Body)" charset="0"/>
              </a:rPr>
              <a:t>Build A Relationship </a:t>
            </a:r>
          </a:p>
          <a:p>
            <a:pPr marL="457200" indent="-342900">
              <a:lnSpc>
                <a:spcPct val="150000"/>
              </a:lnSpc>
              <a:spcBef>
                <a:spcPts val="0"/>
              </a:spcBef>
              <a:buSzPts val="1800"/>
              <a:buFont typeface="Wingdings" panose="05000000000000000000" pitchFamily="2" charset="2"/>
              <a:buChar char="ü"/>
              <a:defRPr/>
            </a:pPr>
            <a:r>
              <a:rPr kumimoji="0" lang="en-US" sz="3200" b="0" i="0" u="none" strike="noStrike" kern="1200" cap="none" spc="0" normalizeH="0" baseline="0" noProof="0" dirty="0">
                <a:ln>
                  <a:noFill/>
                </a:ln>
                <a:solidFill>
                  <a:prstClr val="black"/>
                </a:solidFill>
                <a:effectLst/>
                <a:uLnTx/>
                <a:uFillTx/>
                <a:latin typeface="Calibri (Body)" charset="0"/>
                <a:ea typeface="+mn-ea"/>
                <a:cs typeface="Calibri (Body)" charset="0"/>
              </a:rPr>
              <a:t>Open The Discussion</a:t>
            </a:r>
          </a:p>
          <a:p>
            <a:pPr marL="457200" indent="-342900">
              <a:lnSpc>
                <a:spcPct val="150000"/>
              </a:lnSpc>
              <a:spcBef>
                <a:spcPts val="0"/>
              </a:spcBef>
              <a:buSzPts val="1800"/>
              <a:buFont typeface="Wingdings" panose="05000000000000000000" pitchFamily="2" charset="2"/>
              <a:buChar char="ü"/>
              <a:defRPr/>
            </a:pPr>
            <a:r>
              <a:rPr kumimoji="0" lang="en-US" sz="3200" b="0" i="0" u="none" strike="noStrike" kern="1200" cap="none" spc="0" normalizeH="0" baseline="0" noProof="0" dirty="0">
                <a:ln>
                  <a:noFill/>
                </a:ln>
                <a:solidFill>
                  <a:prstClr val="black"/>
                </a:solidFill>
                <a:effectLst/>
                <a:uLnTx/>
                <a:uFillTx/>
                <a:latin typeface="Calibri (Body)" charset="0"/>
                <a:ea typeface="+mn-ea"/>
                <a:cs typeface="Calibri (Body)" charset="0"/>
              </a:rPr>
              <a:t>Gather Information </a:t>
            </a:r>
          </a:p>
          <a:p>
            <a:pPr marL="0" indent="0">
              <a:buNone/>
            </a:pPr>
            <a:endParaRPr lang="en-US" sz="3200" b="1" i="1" dirty="0" err="1">
              <a:solidFill>
                <a:srgbClr val="212121"/>
              </a:solidFill>
              <a:effectLst/>
              <a:latin typeface="Calibri (Body)" charset="0"/>
              <a:cs typeface="Calibri (Body)" charset="0"/>
            </a:endParaRPr>
          </a:p>
          <a:p>
            <a:pPr marL="0" indent="0">
              <a:buNone/>
            </a:pPr>
            <a:r>
              <a:rPr lang="en-US" sz="2200" b="1" i="1" dirty="0" err="1">
                <a:solidFill>
                  <a:srgbClr val="212121"/>
                </a:solidFill>
                <a:effectLst/>
                <a:latin typeface="Calibri (Body)" charset="0"/>
                <a:cs typeface="Calibri (Body)" charset="0"/>
              </a:rPr>
              <a:t>Makoul</a:t>
            </a:r>
            <a:r>
              <a:rPr lang="en-US" sz="2200" b="1" i="1" dirty="0">
                <a:solidFill>
                  <a:srgbClr val="212121"/>
                </a:solidFill>
                <a:effectLst/>
                <a:latin typeface="Calibri (Body)" charset="0"/>
                <a:cs typeface="Calibri (Body)" charset="0"/>
              </a:rPr>
              <a:t> G. Essential elements of communication in medical encounters: the Kalamazoo consensus statement. </a:t>
            </a:r>
            <a:r>
              <a:rPr lang="en-US" sz="2200" b="1" i="1" dirty="0" err="1">
                <a:solidFill>
                  <a:srgbClr val="212121"/>
                </a:solidFill>
                <a:effectLst/>
                <a:latin typeface="Calibri (Body)" charset="0"/>
                <a:cs typeface="Calibri (Body)" charset="0"/>
              </a:rPr>
              <a:t>Acad</a:t>
            </a:r>
            <a:r>
              <a:rPr lang="en-US" sz="2200" b="1" i="1" dirty="0">
                <a:solidFill>
                  <a:srgbClr val="212121"/>
                </a:solidFill>
                <a:effectLst/>
                <a:latin typeface="Calibri (Body)" charset="0"/>
                <a:cs typeface="Calibri (Body)" charset="0"/>
              </a:rPr>
              <a:t> Med. 2001 Apr;76(4):390-3</a:t>
            </a:r>
          </a:p>
        </p:txBody>
      </p:sp>
      <p:sp>
        <p:nvSpPr>
          <p:cNvPr id="4" name="Title 1"/>
          <p:cNvSpPr>
            <a:spLocks noGrp="1"/>
          </p:cNvSpPr>
          <p:nvPr/>
        </p:nvSpPr>
        <p:spPr>
          <a:xfrm>
            <a:off x="1014092" y="539046"/>
            <a:ext cx="10134601" cy="6152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rgbClr val="0070C0"/>
                </a:solidFill>
                <a:latin typeface="Algerian" panose="04020705040A02060702" pitchFamily="82" charset="0"/>
                <a:ea typeface="+mj-ea"/>
                <a:cs typeface="+mj-cs"/>
              </a:defRPr>
            </a:lvl1pPr>
          </a:lstStyle>
          <a:p>
            <a:pPr algn="l"/>
            <a:r>
              <a:rPr lang="en-US" sz="4400" dirty="0">
                <a:solidFill>
                  <a:srgbClr val="0033CC"/>
                </a:solidFill>
                <a:latin typeface="+mn-lt"/>
              </a:rPr>
              <a:t>Kalamazoo Declaration - Essential elements communication list </a:t>
            </a:r>
          </a:p>
        </p:txBody>
      </p:sp>
      <p:pic>
        <p:nvPicPr>
          <p:cNvPr id="2" name="Picture 1">
            <a:extLst>
              <a:ext uri="{FF2B5EF4-FFF2-40B4-BE49-F238E27FC236}">
                <a16:creationId xmlns:a16="http://schemas.microsoft.com/office/drawing/2014/main" id="{D77B2BBC-EB1E-58DD-E02B-66F5316F08B7}"/>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564" y="2002055"/>
            <a:ext cx="9872871" cy="4038600"/>
          </a:xfrm>
        </p:spPr>
        <p:txBody>
          <a:bodyPr>
            <a:noAutofit/>
          </a:bodyPr>
          <a:lstStyle/>
          <a:p>
            <a:pPr marL="457200" indent="-342900">
              <a:lnSpc>
                <a:spcPct val="150000"/>
              </a:lnSpc>
              <a:spcBef>
                <a:spcPts val="0"/>
              </a:spcBef>
              <a:buSzPts val="1800"/>
              <a:buFont typeface="Wingdings" panose="05000000000000000000" pitchFamily="2" charset="2"/>
              <a:buChar char="ü"/>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Understand The Patient’s Perspective</a:t>
            </a:r>
          </a:p>
          <a:p>
            <a:pPr marL="457200" indent="-342900">
              <a:lnSpc>
                <a:spcPct val="150000"/>
              </a:lnSpc>
              <a:spcBef>
                <a:spcPts val="0"/>
              </a:spcBef>
              <a:buSzPts val="1800"/>
              <a:buFont typeface="Wingdings" panose="05000000000000000000" pitchFamily="2" charset="2"/>
              <a:buChar char="ü"/>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Share Information</a:t>
            </a:r>
          </a:p>
          <a:p>
            <a:pPr marL="457200" indent="-342900">
              <a:lnSpc>
                <a:spcPct val="150000"/>
              </a:lnSpc>
              <a:spcBef>
                <a:spcPts val="0"/>
              </a:spcBef>
              <a:buSzPts val="1800"/>
              <a:buFont typeface="Wingdings" panose="05000000000000000000" pitchFamily="2" charset="2"/>
              <a:buChar char="ü"/>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Reach Agreement On Problems And Plans</a:t>
            </a:r>
          </a:p>
          <a:p>
            <a:pPr marL="457200" indent="-342900">
              <a:lnSpc>
                <a:spcPct val="150000"/>
              </a:lnSpc>
              <a:spcBef>
                <a:spcPts val="0"/>
              </a:spcBef>
              <a:buSzPts val="1800"/>
              <a:buFont typeface="Wingdings" panose="05000000000000000000" pitchFamily="2" charset="2"/>
              <a:buChar char="ü"/>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 Closure </a:t>
            </a:r>
          </a:p>
          <a:p>
            <a:pPr marL="0" indent="0">
              <a:buNone/>
            </a:pPr>
            <a:endParaRPr lang="en-US" sz="2200" b="1" i="1" dirty="0" err="1">
              <a:solidFill>
                <a:srgbClr val="212121"/>
              </a:solidFill>
              <a:effectLst/>
              <a:latin typeface="Arial" panose="020B0604020202020204" pitchFamily="34" charset="0"/>
              <a:cs typeface="Arial" panose="020B0604020202020204" pitchFamily="34" charset="0"/>
            </a:endParaRPr>
          </a:p>
          <a:p>
            <a:pPr marL="0" indent="0">
              <a:buNone/>
            </a:pPr>
            <a:r>
              <a:rPr lang="en-US" sz="2200" b="1" i="1" dirty="0" err="1">
                <a:solidFill>
                  <a:srgbClr val="212121"/>
                </a:solidFill>
                <a:effectLst/>
                <a:latin typeface="Arial" panose="020B0604020202020204" pitchFamily="34" charset="0"/>
                <a:cs typeface="Arial" panose="020B0604020202020204" pitchFamily="34" charset="0"/>
              </a:rPr>
              <a:t>Makoul</a:t>
            </a:r>
            <a:r>
              <a:rPr lang="en-US" sz="2200" b="1" i="1" dirty="0">
                <a:solidFill>
                  <a:srgbClr val="212121"/>
                </a:solidFill>
                <a:effectLst/>
                <a:latin typeface="Arial" panose="020B0604020202020204" pitchFamily="34" charset="0"/>
                <a:cs typeface="Arial" panose="020B0604020202020204" pitchFamily="34" charset="0"/>
              </a:rPr>
              <a:t> G. Essential elements of communication in medical encounters: the Kalamazoo consensus statement. </a:t>
            </a:r>
            <a:r>
              <a:rPr lang="en-US" sz="2200" b="1" i="1" dirty="0" err="1">
                <a:solidFill>
                  <a:srgbClr val="212121"/>
                </a:solidFill>
                <a:effectLst/>
                <a:latin typeface="Arial" panose="020B0604020202020204" pitchFamily="34" charset="0"/>
                <a:cs typeface="Arial" panose="020B0604020202020204" pitchFamily="34" charset="0"/>
              </a:rPr>
              <a:t>Acad</a:t>
            </a:r>
            <a:r>
              <a:rPr lang="en-US" sz="2200" b="1" i="1" dirty="0">
                <a:solidFill>
                  <a:srgbClr val="212121"/>
                </a:solidFill>
                <a:effectLst/>
                <a:latin typeface="Arial" panose="020B0604020202020204" pitchFamily="34" charset="0"/>
                <a:cs typeface="Arial" panose="020B0604020202020204" pitchFamily="34" charset="0"/>
              </a:rPr>
              <a:t> Med. 2001 Apr;76(4):390-3</a:t>
            </a:r>
          </a:p>
        </p:txBody>
      </p:sp>
      <p:sp>
        <p:nvSpPr>
          <p:cNvPr id="4" name="Title 1"/>
          <p:cNvSpPr>
            <a:spLocks noGrp="1"/>
          </p:cNvSpPr>
          <p:nvPr/>
        </p:nvSpPr>
        <p:spPr>
          <a:xfrm>
            <a:off x="1014092" y="539046"/>
            <a:ext cx="10134601" cy="6152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rgbClr val="0070C0"/>
                </a:solidFill>
                <a:latin typeface="Algerian" panose="04020705040A02060702" pitchFamily="82" charset="0"/>
                <a:ea typeface="+mj-ea"/>
                <a:cs typeface="+mj-cs"/>
              </a:defRPr>
            </a:lvl1pPr>
          </a:lstStyle>
          <a:p>
            <a:pPr algn="l"/>
            <a:r>
              <a:rPr lang="en-US" sz="4400" dirty="0">
                <a:solidFill>
                  <a:srgbClr val="0033CC"/>
                </a:solidFill>
                <a:latin typeface="+mn-lt"/>
              </a:rPr>
              <a:t>Kalamazoo Declaration - Essential elements communication list </a:t>
            </a:r>
          </a:p>
        </p:txBody>
      </p:sp>
      <p:pic>
        <p:nvPicPr>
          <p:cNvPr id="2" name="Picture 1">
            <a:extLst>
              <a:ext uri="{FF2B5EF4-FFF2-40B4-BE49-F238E27FC236}">
                <a16:creationId xmlns:a16="http://schemas.microsoft.com/office/drawing/2014/main" id="{FACC3ADB-EF17-9EF2-5E48-200B79F8F571}"/>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Content Placeholder 6"/>
          <p:cNvSpPr>
            <a:spLocks noGrp="1"/>
          </p:cNvSpPr>
          <p:nvPr>
            <p:ph idx="1"/>
          </p:nvPr>
        </p:nvSpPr>
        <p:spPr/>
        <p:txBody>
          <a:bodyPr/>
          <a:lstStyle/>
          <a:p>
            <a:endParaRPr lang="en-US"/>
          </a:p>
        </p:txBody>
      </p:sp>
      <p:grpSp>
        <p:nvGrpSpPr>
          <p:cNvPr id="19" name="Group 18"/>
          <p:cNvGrpSpPr>
            <a:grpSpLocks noGrp="1" noUngrp="1" noRot="1" noChangeAspect="1" noMove="1" noResize="1"/>
          </p:cNvGrpSpPr>
          <p:nvPr/>
        </p:nvGrpSpPr>
        <p:grpSpPr>
          <a:xfrm>
            <a:off x="-1" y="-1"/>
            <a:ext cx="12191999" cy="4267200"/>
            <a:chOff x="7467600" y="0"/>
            <a:chExt cx="4724400" cy="6858000"/>
          </a:xfrm>
        </p:grpSpPr>
        <p:sp>
          <p:nvSpPr>
            <p:cNvPr id="20" name="Rectangle 19"/>
            <p:cNvSpPr/>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0"/>
            <p:cNvSpPr/>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3" name="Freeform: Shape 22"/>
          <p:cNvSpPr>
            <a:spLocks noGrp="1" noRot="1" noChangeAspect="1" noMove="1" noResize="1" noEditPoints="1" noAdjustHandles="1" noChangeArrowheads="1" noChangeShapeType="1" noTextEdit="1"/>
          </p:cNvSpPr>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24"/>
          <p:cNvSpPr>
            <a:spLocks noGrp="1" noRot="1" noChangeAspect="1" noMove="1" noResize="1" noEditPoints="1" noAdjustHandles="1" noChangeArrowheads="1" noChangeShapeType="1" noTextEdit="1"/>
          </p:cNvSpPr>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rPr>
              <a:t>Group Activity</a:t>
            </a:r>
          </a:p>
        </p:txBody>
      </p:sp>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
        <p:nvSpPr>
          <p:cNvPr id="5" name="Snip Single Corner Rectangle 4"/>
          <p:cNvSpPr/>
          <p:nvPr/>
        </p:nvSpPr>
        <p:spPr>
          <a:xfrm>
            <a:off x="1028700" y="4917440"/>
            <a:ext cx="5878830" cy="356870"/>
          </a:xfrm>
          <a:prstGeom prst="snip1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635000" y="6266815"/>
            <a:ext cx="5274310" cy="35687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51C0477-6FA0-7AD4-B011-97FAA38CD3FB}"/>
              </a:ext>
            </a:extLst>
          </p:cNvPr>
          <p:cNvPicPr>
            <a:picLocks noChangeAspect="1"/>
          </p:cNvPicPr>
          <p:nvPr/>
        </p:nvPicPr>
        <p:blipFill>
          <a:blip r:embed="rId3"/>
          <a:stretch>
            <a:fillRect/>
          </a:stretch>
        </p:blipFill>
        <p:spPr>
          <a:xfrm>
            <a:off x="10207370" y="441846"/>
            <a:ext cx="1664650" cy="153935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sp>
        <p:nvSpPr>
          <p:cNvPr id="11" name="Rectangle 10"/>
          <p:cNvSpPr/>
          <p:nvPr/>
        </p:nvSpPr>
        <p:spPr>
          <a:xfrm>
            <a:off x="-19050" y="0"/>
            <a:ext cx="12211049"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2"/>
          <a:stretch>
            <a:fillRect/>
          </a:stretch>
        </p:blipFill>
        <p:spPr>
          <a:xfrm>
            <a:off x="466725" y="78105"/>
            <a:ext cx="5133975" cy="6741795"/>
          </a:xfrm>
          <a:prstGeom prst="rect">
            <a:avLst/>
          </a:prstGeom>
        </p:spPr>
      </p:pic>
      <p:pic>
        <p:nvPicPr>
          <p:cNvPr id="14" name="Picture 13"/>
          <p:cNvPicPr>
            <a:picLocks noChangeAspect="1"/>
          </p:cNvPicPr>
          <p:nvPr/>
        </p:nvPicPr>
        <p:blipFill>
          <a:blip r:embed="rId3"/>
          <a:stretch>
            <a:fillRect/>
          </a:stretch>
        </p:blipFill>
        <p:spPr>
          <a:xfrm>
            <a:off x="6372225" y="0"/>
            <a:ext cx="5248275" cy="682054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437" y="2707106"/>
            <a:ext cx="9872871" cy="4038600"/>
          </a:xfrm>
        </p:spPr>
        <p:txBody>
          <a:bodyPr>
            <a:noAutofit/>
          </a:bodyPr>
          <a:lstStyle/>
          <a:p>
            <a:r>
              <a:rPr lang="en-IN" sz="3200" dirty="0">
                <a:solidFill>
                  <a:schemeClr val="tx1"/>
                </a:solidFill>
              </a:rPr>
              <a:t>Provides scores for each aspect of communication </a:t>
            </a:r>
          </a:p>
          <a:p>
            <a:r>
              <a:rPr lang="en-IN" sz="3200" dirty="0">
                <a:solidFill>
                  <a:schemeClr val="tx1"/>
                </a:solidFill>
              </a:rPr>
              <a:t>Strengths and areas of improvement</a:t>
            </a:r>
          </a:p>
          <a:p>
            <a:r>
              <a:rPr lang="en-IN" sz="3200" dirty="0">
                <a:solidFill>
                  <a:schemeClr val="tx1"/>
                </a:solidFill>
              </a:rPr>
              <a:t>Clinician/Faculty, Patient/family, Peer facilitator, Self assessment</a:t>
            </a:r>
          </a:p>
        </p:txBody>
      </p:sp>
      <p:sp>
        <p:nvSpPr>
          <p:cNvPr id="5" name="Title 1"/>
          <p:cNvSpPr>
            <a:spLocks noGrp="1"/>
          </p:cNvSpPr>
          <p:nvPr/>
        </p:nvSpPr>
        <p:spPr>
          <a:xfrm>
            <a:off x="854707" y="662236"/>
            <a:ext cx="10134601" cy="6152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rgbClr val="0070C0"/>
                </a:solidFill>
                <a:latin typeface="Algerian" panose="04020705040A02060702" pitchFamily="82" charset="0"/>
                <a:ea typeface="+mj-ea"/>
                <a:cs typeface="+mj-cs"/>
              </a:defRPr>
            </a:lvl1pPr>
          </a:lstStyle>
          <a:p>
            <a:pPr algn="l"/>
            <a:r>
              <a:rPr lang="en-US" sz="4400" dirty="0">
                <a:solidFill>
                  <a:srgbClr val="0033CC"/>
                </a:solidFill>
                <a:latin typeface="+mn-lt"/>
              </a:rPr>
              <a:t>Gap -Kalamazoo Communication SKills assessment form</a:t>
            </a:r>
          </a:p>
        </p:txBody>
      </p:sp>
      <p:pic>
        <p:nvPicPr>
          <p:cNvPr id="2" name="Picture 1">
            <a:extLst>
              <a:ext uri="{FF2B5EF4-FFF2-40B4-BE49-F238E27FC236}">
                <a16:creationId xmlns:a16="http://schemas.microsoft.com/office/drawing/2014/main" id="{8FCECB54-F7E6-1ACE-12D7-0FAFF8959835}"/>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564" y="2273968"/>
            <a:ext cx="9872871" cy="4038600"/>
          </a:xfrm>
        </p:spPr>
        <p:txBody>
          <a:bodyPr>
            <a:noAutofit/>
          </a:bodyPr>
          <a:lstStyle/>
          <a:p>
            <a:r>
              <a:rPr lang="en-US" sz="3200" dirty="0">
                <a:solidFill>
                  <a:schemeClr val="tx1"/>
                </a:solidFill>
              </a:rPr>
              <a:t>Contains Likert scale shifted to global ratings </a:t>
            </a:r>
          </a:p>
          <a:p>
            <a:r>
              <a:rPr lang="en-US" sz="3200" dirty="0">
                <a:solidFill>
                  <a:schemeClr val="tx1"/>
                </a:solidFill>
              </a:rPr>
              <a:t> Multi-rater methodology  with Gap analysis –Individual/Team assessment</a:t>
            </a:r>
          </a:p>
          <a:p>
            <a:r>
              <a:rPr lang="en-US" sz="3200" dirty="0">
                <a:solidFill>
                  <a:schemeClr val="tx1"/>
                </a:solidFill>
              </a:rPr>
              <a:t>Assesses communication skills , self-insight, self-reflection</a:t>
            </a:r>
          </a:p>
          <a:p>
            <a:r>
              <a:rPr lang="en-US" sz="3200" dirty="0">
                <a:solidFill>
                  <a:schemeClr val="tx1"/>
                </a:solidFill>
              </a:rPr>
              <a:t>Includes 7 competencies 2 dimensions</a:t>
            </a:r>
          </a:p>
          <a:p>
            <a:endParaRPr lang="en-IN" sz="3200" dirty="0">
              <a:solidFill>
                <a:schemeClr val="tx1"/>
              </a:solidFill>
            </a:endParaRPr>
          </a:p>
        </p:txBody>
      </p:sp>
      <p:sp>
        <p:nvSpPr>
          <p:cNvPr id="5" name="Title 1"/>
          <p:cNvSpPr>
            <a:spLocks noGrp="1"/>
          </p:cNvSpPr>
          <p:nvPr/>
        </p:nvSpPr>
        <p:spPr>
          <a:xfrm>
            <a:off x="546797" y="441846"/>
            <a:ext cx="10134601" cy="6152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rgbClr val="0070C0"/>
                </a:solidFill>
                <a:latin typeface="Algerian" panose="04020705040A02060702" pitchFamily="82" charset="0"/>
                <a:ea typeface="+mj-ea"/>
                <a:cs typeface="+mj-cs"/>
              </a:defRPr>
            </a:lvl1pPr>
          </a:lstStyle>
          <a:p>
            <a:pPr algn="l"/>
            <a:r>
              <a:rPr lang="en-US" sz="4400" dirty="0">
                <a:solidFill>
                  <a:srgbClr val="0033CC"/>
                </a:solidFill>
                <a:latin typeface="+mn-lt"/>
              </a:rPr>
              <a:t>Gap -Kalamazoo Communication SKills assessment form</a:t>
            </a:r>
          </a:p>
        </p:txBody>
      </p:sp>
      <p:pic>
        <p:nvPicPr>
          <p:cNvPr id="2" name="Picture 1">
            <a:extLst>
              <a:ext uri="{FF2B5EF4-FFF2-40B4-BE49-F238E27FC236}">
                <a16:creationId xmlns:a16="http://schemas.microsoft.com/office/drawing/2014/main" id="{42D5CAE0-C5FF-3471-6F79-10663048CE4B}"/>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IN" sz="3200" dirty="0">
                <a:solidFill>
                  <a:schemeClr val="tx1"/>
                </a:solidFill>
                <a:latin typeface="Calibri (Body)" charset="0"/>
                <a:cs typeface="Calibri (Body)" charset="0"/>
              </a:rPr>
              <a:t>Task trainers</a:t>
            </a:r>
          </a:p>
          <a:p>
            <a:pPr>
              <a:buFont typeface="Wingdings" panose="05000000000000000000" pitchFamily="2" charset="2"/>
              <a:buChar char="Ø"/>
            </a:pPr>
            <a:r>
              <a:rPr lang="en-IN" sz="3200" dirty="0">
                <a:solidFill>
                  <a:schemeClr val="tx1"/>
                </a:solidFill>
                <a:latin typeface="Calibri (Body)" charset="0"/>
                <a:cs typeface="Calibri (Body)" charset="0"/>
              </a:rPr>
              <a:t> Mannequin-type Simulators </a:t>
            </a:r>
          </a:p>
          <a:p>
            <a:pPr marL="0" indent="0">
              <a:buNone/>
            </a:pPr>
            <a:r>
              <a:rPr lang="en-IN" sz="3200" dirty="0">
                <a:solidFill>
                  <a:schemeClr val="tx1"/>
                </a:solidFill>
                <a:latin typeface="Calibri (Body)" charset="0"/>
                <a:cs typeface="Calibri (Body)" charset="0"/>
              </a:rPr>
              <a:t>              Low / High-fidelity type 						                       </a:t>
            </a:r>
          </a:p>
          <a:p>
            <a:pPr marL="0" indent="0">
              <a:buNone/>
            </a:pPr>
            <a:r>
              <a:rPr lang="en-IN" sz="3200" dirty="0">
                <a:solidFill>
                  <a:schemeClr val="tx1"/>
                </a:solidFill>
                <a:latin typeface="Calibri (Body)" charset="0"/>
                <a:cs typeface="Calibri (Body)" charset="0"/>
              </a:rPr>
              <a:t>              Full-environment simulations</a:t>
            </a:r>
          </a:p>
          <a:p>
            <a:pPr marL="0" indent="0">
              <a:buNone/>
            </a:pPr>
            <a:r>
              <a:rPr lang="en-IN" sz="3200" dirty="0">
                <a:solidFill>
                  <a:schemeClr val="tx1"/>
                </a:solidFill>
                <a:latin typeface="Calibri (Body)" charset="0"/>
                <a:cs typeface="Calibri (Body)" charset="0"/>
              </a:rPr>
              <a:t>              Screen-based virtual-reality simulators</a:t>
            </a:r>
          </a:p>
          <a:p>
            <a:pPr>
              <a:buFont typeface="Wingdings" panose="05000000000000000000" pitchFamily="2" charset="2"/>
              <a:buChar char="Ø"/>
            </a:pPr>
            <a:r>
              <a:rPr lang="en-IN" sz="3200" dirty="0">
                <a:solidFill>
                  <a:schemeClr val="tx1"/>
                </a:solidFill>
                <a:latin typeface="Calibri (Body)" charset="0"/>
                <a:cs typeface="Calibri (Body)" charset="0"/>
              </a:rPr>
              <a:t>Simulated or standardized patients</a:t>
            </a:r>
          </a:p>
          <a:p>
            <a:endParaRPr lang="en-IN" sz="3200" dirty="0">
              <a:solidFill>
                <a:schemeClr val="tx1"/>
              </a:solidFill>
              <a:latin typeface="Calibri (Body)" charset="0"/>
              <a:cs typeface="Calibri (Body)" charset="0"/>
            </a:endParaRPr>
          </a:p>
        </p:txBody>
      </p:sp>
      <p:sp>
        <p:nvSpPr>
          <p:cNvPr id="7" name="Title 1"/>
          <p:cNvSpPr>
            <a:spLocks noGrp="1"/>
          </p:cNvSpPr>
          <p:nvPr/>
        </p:nvSpPr>
        <p:spPr>
          <a:xfrm>
            <a:off x="854707" y="662236"/>
            <a:ext cx="10134601" cy="6152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rgbClr val="0070C0"/>
                </a:solidFill>
                <a:latin typeface="Algerian" panose="04020705040A02060702" pitchFamily="82" charset="0"/>
                <a:ea typeface="+mj-ea"/>
                <a:cs typeface="+mj-cs"/>
              </a:defRPr>
            </a:lvl1pPr>
          </a:lstStyle>
          <a:p>
            <a:pPr algn="l"/>
            <a:r>
              <a:rPr lang="en-US" sz="5400" dirty="0">
                <a:solidFill>
                  <a:srgbClr val="0033CC"/>
                </a:solidFill>
                <a:latin typeface="+mn-lt"/>
              </a:rPr>
              <a:t>Skill and Simulation Labs </a:t>
            </a:r>
          </a:p>
        </p:txBody>
      </p:sp>
      <p:pic>
        <p:nvPicPr>
          <p:cNvPr id="2" name="Picture 1">
            <a:extLst>
              <a:ext uri="{FF2B5EF4-FFF2-40B4-BE49-F238E27FC236}">
                <a16:creationId xmlns:a16="http://schemas.microsoft.com/office/drawing/2014/main" id="{F5836D16-C33E-AC8D-00D0-5AFA3B445A05}"/>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334" y="-605266"/>
            <a:ext cx="9971634" cy="4462760"/>
          </a:xfrm>
          <a:prstGeom prst="rect">
            <a:avLst/>
          </a:prstGeom>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Math" panose="02040503050406030204" pitchFamily="18"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sz="3200" b="0" i="0" u="none" strike="noStrike" kern="1200" cap="none" spc="0" normalizeH="0" baseline="0" noProof="0" dirty="0">
                <a:ln>
                  <a:noFill/>
                </a:ln>
                <a:solidFill>
                  <a:srgbClr val="0033CC"/>
                </a:solidFill>
                <a:effectLst/>
                <a:uLnTx/>
                <a:uFillTx/>
                <a:latin typeface="Calibri (Body)" charset="0"/>
                <a:ea typeface="Cambria Math" panose="02040503050406030204" pitchFamily="18" charset="0"/>
                <a:cs typeface="Calibri (Body)" charset="0"/>
              </a:rPr>
              <a:t>Task trainers </a:t>
            </a:r>
          </a:p>
          <a:p>
            <a:pPr marL="0" marR="0" lvl="0" indent="0" algn="l" defTabSz="914400" rtl="0" eaLnBrk="0" fontAlgn="base" latinLnBrk="0" hangingPunct="0">
              <a:lnSpc>
                <a:spcPct val="150000"/>
              </a:lnSpc>
              <a:spcBef>
                <a:spcPct val="0"/>
              </a:spcBef>
              <a:spcAft>
                <a:spcPct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Body)" charset="0"/>
                <a:ea typeface="Cambria Math" panose="02040503050406030204" pitchFamily="18" charset="0"/>
                <a:cs typeface="Calibri (Body)" charset="0"/>
              </a:rPr>
              <a:t>Mainly used for training in basic clinical skills </a:t>
            </a:r>
          </a:p>
          <a:p>
            <a:pPr marL="0" marR="0" lvl="0" indent="0" algn="l" defTabSz="914400" rtl="0" eaLnBrk="0" fontAlgn="base" latinLnBrk="0" hangingPunct="0">
              <a:lnSpc>
                <a:spcPct val="150000"/>
              </a:lnSpc>
              <a:spcBef>
                <a:spcPct val="0"/>
              </a:spcBef>
              <a:spcAft>
                <a:spcPct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Body)" charset="0"/>
                <a:ea typeface="Cambria Math" panose="02040503050406030204" pitchFamily="18" charset="0"/>
                <a:cs typeface="Calibri (Body)" charset="0"/>
              </a:rPr>
              <a:t>Examination of the rectum, breast. </a:t>
            </a:r>
          </a:p>
          <a:p>
            <a:pPr marL="0" marR="0" lvl="0" indent="0" algn="l" defTabSz="914400" rtl="0" eaLnBrk="0" fontAlgn="base" latinLnBrk="0" hangingPunct="0">
              <a:lnSpc>
                <a:spcPct val="150000"/>
              </a:lnSpc>
              <a:spcBef>
                <a:spcPct val="0"/>
              </a:spcBef>
              <a:spcAft>
                <a:spcPct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Body)" charset="0"/>
                <a:ea typeface="Cambria Math" panose="02040503050406030204" pitchFamily="18" charset="0"/>
                <a:cs typeface="Calibri (Body)" charset="0"/>
              </a:rPr>
              <a:t>Clinical procedures- suturing, catheterization, IUD</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prstClr val="black"/>
              </a:solidFill>
              <a:effectLst/>
              <a:uLnTx/>
              <a:uFillTx/>
              <a:latin typeface="Calibri (Body)" charset="0"/>
              <a:ea typeface="Cambria Math" panose="02040503050406030204" pitchFamily="18" charset="0"/>
              <a:cs typeface="Calibri (Body)" charset="0"/>
            </a:endParaRPr>
          </a:p>
        </p:txBody>
      </p:sp>
      <p:pic>
        <p:nvPicPr>
          <p:cNvPr id="124930" name="Picture 2"/>
          <p:cNvPicPr>
            <a:picLocks noChangeAspect="1" noChangeArrowheads="1"/>
          </p:cNvPicPr>
          <p:nvPr/>
        </p:nvPicPr>
        <p:blipFill>
          <a:blip r:embed="rId2" cstate="print">
            <a:lum bright="-10000"/>
          </a:blip>
          <a:srcRect/>
          <a:stretch>
            <a:fillRect/>
          </a:stretch>
        </p:blipFill>
        <p:spPr bwMode="auto">
          <a:xfrm>
            <a:off x="8847017" y="222739"/>
            <a:ext cx="3041649" cy="1542175"/>
          </a:xfrm>
          <a:prstGeom prst="rect">
            <a:avLst/>
          </a:prstGeom>
          <a:noFill/>
          <a:ln w="9525">
            <a:noFill/>
            <a:miter lim="800000"/>
            <a:headEnd/>
            <a:tailEnd/>
          </a:ln>
        </p:spPr>
      </p:pic>
      <p:pic>
        <p:nvPicPr>
          <p:cNvPr id="124931" name="Picture 3"/>
          <p:cNvPicPr>
            <a:picLocks noChangeAspect="1" noChangeArrowheads="1"/>
          </p:cNvPicPr>
          <p:nvPr/>
        </p:nvPicPr>
        <p:blipFill>
          <a:blip r:embed="rId3" cstate="print">
            <a:lum bright="-30000" contrast="30000"/>
          </a:blip>
          <a:srcRect l="15782" b="19852"/>
          <a:stretch>
            <a:fillRect/>
          </a:stretch>
        </p:blipFill>
        <p:spPr bwMode="auto">
          <a:xfrm>
            <a:off x="8862648" y="1908854"/>
            <a:ext cx="3106613" cy="1684141"/>
          </a:xfrm>
          <a:prstGeom prst="rect">
            <a:avLst/>
          </a:prstGeom>
          <a:noFill/>
          <a:ln w="9525">
            <a:noFill/>
            <a:miter lim="800000"/>
            <a:headEnd/>
            <a:tailEnd/>
          </a:ln>
        </p:spPr>
      </p:pic>
      <p:pic>
        <p:nvPicPr>
          <p:cNvPr id="6" name="Picture 5" descr="114_1419"/>
          <p:cNvPicPr>
            <a:picLocks noChangeAspect="1" noChangeArrowheads="1"/>
          </p:cNvPicPr>
          <p:nvPr/>
        </p:nvPicPr>
        <p:blipFill>
          <a:blip r:embed="rId4" cstate="print"/>
          <a:srcRect l="14525" t="50914" r="56424" b="27276"/>
          <a:stretch>
            <a:fillRect/>
          </a:stretch>
        </p:blipFill>
        <p:spPr bwMode="auto">
          <a:xfrm>
            <a:off x="303334" y="4231408"/>
            <a:ext cx="3661507" cy="2074812"/>
          </a:xfrm>
          <a:prstGeom prst="rect">
            <a:avLst/>
          </a:prstGeom>
          <a:noFill/>
        </p:spPr>
      </p:pic>
      <p:pic>
        <p:nvPicPr>
          <p:cNvPr id="7" name="Picture 1"/>
          <p:cNvPicPr>
            <a:picLocks noChangeAspect="1" noChangeArrowheads="1"/>
          </p:cNvPicPr>
          <p:nvPr/>
        </p:nvPicPr>
        <p:blipFill>
          <a:blip r:embed="rId5" cstate="print"/>
          <a:srcRect/>
          <a:stretch>
            <a:fillRect/>
          </a:stretch>
        </p:blipFill>
        <p:spPr bwMode="auto">
          <a:xfrm>
            <a:off x="4033472" y="5055901"/>
            <a:ext cx="5327060" cy="1066800"/>
          </a:xfrm>
          <a:prstGeom prst="rect">
            <a:avLst/>
          </a:prstGeom>
          <a:noFill/>
          <a:ln w="9525">
            <a:noFill/>
            <a:miter lim="800000"/>
            <a:headEnd/>
            <a:tailEnd/>
          </a:ln>
        </p:spPr>
      </p:pic>
      <p:pic>
        <p:nvPicPr>
          <p:cNvPr id="124932" name="Picture 4"/>
          <p:cNvPicPr>
            <a:picLocks noChangeAspect="1" noChangeArrowheads="1"/>
          </p:cNvPicPr>
          <p:nvPr/>
        </p:nvPicPr>
        <p:blipFill>
          <a:blip r:embed="rId6" cstate="print"/>
          <a:srcRect/>
          <a:stretch>
            <a:fillRect/>
          </a:stretch>
        </p:blipFill>
        <p:spPr bwMode="auto">
          <a:xfrm>
            <a:off x="8721969" y="4121993"/>
            <a:ext cx="3387969" cy="239150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0334" y="1829318"/>
            <a:ext cx="3328704" cy="1853345"/>
          </a:xfrm>
          <a:prstGeom prst="rect">
            <a:avLst/>
          </a:prstGeom>
        </p:spPr>
      </p:pic>
      <p:pic>
        <p:nvPicPr>
          <p:cNvPr id="4" name="Picture 3"/>
          <p:cNvPicPr>
            <a:picLocks noChangeAspect="1"/>
          </p:cNvPicPr>
          <p:nvPr/>
        </p:nvPicPr>
        <p:blipFill>
          <a:blip r:embed="rId3"/>
          <a:stretch>
            <a:fillRect/>
          </a:stretch>
        </p:blipFill>
        <p:spPr>
          <a:xfrm>
            <a:off x="3999038" y="2781835"/>
            <a:ext cx="3700593" cy="2078916"/>
          </a:xfrm>
          <a:prstGeom prst="rect">
            <a:avLst/>
          </a:prstGeom>
        </p:spPr>
      </p:pic>
      <p:pic>
        <p:nvPicPr>
          <p:cNvPr id="5" name="Picture 4"/>
          <p:cNvPicPr>
            <a:picLocks noChangeAspect="1"/>
          </p:cNvPicPr>
          <p:nvPr/>
        </p:nvPicPr>
        <p:blipFill>
          <a:blip r:embed="rId4"/>
          <a:stretch>
            <a:fillRect/>
          </a:stretch>
        </p:blipFill>
        <p:spPr>
          <a:xfrm>
            <a:off x="7699631" y="3821293"/>
            <a:ext cx="3596952" cy="2395936"/>
          </a:xfrm>
          <a:prstGeom prst="rect">
            <a:avLst/>
          </a:prstGeom>
        </p:spPr>
      </p:pic>
      <p:sp>
        <p:nvSpPr>
          <p:cNvPr id="7" name="Title 1"/>
          <p:cNvSpPr>
            <a:spLocks noGrp="1"/>
          </p:cNvSpPr>
          <p:nvPr/>
        </p:nvSpPr>
        <p:spPr>
          <a:xfrm>
            <a:off x="854707" y="662236"/>
            <a:ext cx="10134601" cy="6152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rgbClr val="0070C0"/>
                </a:solidFill>
                <a:latin typeface="Algerian" panose="04020705040A02060702" pitchFamily="82" charset="0"/>
                <a:ea typeface="+mj-ea"/>
                <a:cs typeface="+mj-cs"/>
              </a:defRPr>
            </a:lvl1pPr>
          </a:lstStyle>
          <a:p>
            <a:pPr algn="l"/>
            <a:r>
              <a:rPr lang="en-US" sz="5400" dirty="0">
                <a:solidFill>
                  <a:srgbClr val="0033CC"/>
                </a:solidFill>
                <a:latin typeface="+mn-lt"/>
              </a:rPr>
              <a:t>Low/Moderate/High Fidelity</a:t>
            </a:r>
          </a:p>
        </p:txBody>
      </p:sp>
      <p:pic>
        <p:nvPicPr>
          <p:cNvPr id="2" name="Picture 1">
            <a:extLst>
              <a:ext uri="{FF2B5EF4-FFF2-40B4-BE49-F238E27FC236}">
                <a16:creationId xmlns:a16="http://schemas.microsoft.com/office/drawing/2014/main" id="{20F44EAF-A5A1-F335-D849-3C6811DFDA4F}"/>
              </a:ext>
            </a:extLst>
          </p:cNvPr>
          <p:cNvPicPr>
            <a:picLocks noChangeAspect="1"/>
          </p:cNvPicPr>
          <p:nvPr/>
        </p:nvPicPr>
        <p:blipFill>
          <a:blip r:embed="rId5"/>
          <a:stretch>
            <a:fillRect/>
          </a:stretch>
        </p:blipFill>
        <p:spPr>
          <a:xfrm>
            <a:off x="10207370" y="441846"/>
            <a:ext cx="1664650" cy="153935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rPr>
              <a:t>Skill lab requirements of NMC</a:t>
            </a:r>
          </a:p>
        </p:txBody>
      </p:sp>
      <p:sp>
        <p:nvSpPr>
          <p:cNvPr id="4" name="Content Placeholder 3"/>
          <p:cNvSpPr>
            <a:spLocks noGrp="1"/>
          </p:cNvSpPr>
          <p:nvPr>
            <p:ph idx="1"/>
          </p:nvPr>
        </p:nvSpPr>
        <p:spPr/>
        <p:txBody>
          <a:bodyPr/>
          <a:lstStyle/>
          <a:p>
            <a:r>
              <a:rPr lang="en-US" dirty="0"/>
              <a:t>As per NMC website</a:t>
            </a:r>
          </a:p>
        </p:txBody>
      </p:sp>
      <p:pic>
        <p:nvPicPr>
          <p:cNvPr id="3" name="Picture 2">
            <a:extLst>
              <a:ext uri="{FF2B5EF4-FFF2-40B4-BE49-F238E27FC236}">
                <a16:creationId xmlns:a16="http://schemas.microsoft.com/office/drawing/2014/main" id="{89A8DCB2-4141-0F82-59AC-F435F21195DC}"/>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rPr>
              <a:t>Teaching team building skills</a:t>
            </a:r>
          </a:p>
        </p:txBody>
      </p:sp>
      <p:sp>
        <p:nvSpPr>
          <p:cNvPr id="3" name="Content Placeholder 2"/>
          <p:cNvSpPr>
            <a:spLocks noGrp="1"/>
          </p:cNvSpPr>
          <p:nvPr>
            <p:ph idx="1"/>
          </p:nvPr>
        </p:nvSpPr>
        <p:spPr/>
        <p:txBody>
          <a:bodyPr vert="horz" lIns="91440" tIns="45720" rIns="91440" bIns="45720" rtlCol="0">
            <a:normAutofit/>
          </a:bodyPr>
          <a:lstStyle/>
          <a:p>
            <a:pPr marL="457200" indent="-457200" algn="l">
              <a:buFont typeface="Arial" panose="020B0604020202020204" pitchFamily="34" charset="0"/>
              <a:buChar char="•"/>
            </a:pPr>
            <a:r>
              <a:rPr lang="en-US" sz="3200" dirty="0">
                <a:solidFill>
                  <a:schemeClr val="tx1"/>
                </a:solidFill>
              </a:rPr>
              <a:t>Interactive discussion with all participants for various examples </a:t>
            </a:r>
          </a:p>
          <a:p>
            <a:pPr marL="457200" indent="-457200" algn="l">
              <a:buFont typeface="Arial" panose="020B0604020202020204" pitchFamily="34" charset="0"/>
              <a:buChar char="•"/>
            </a:pPr>
            <a:r>
              <a:rPr lang="en-US" sz="3200" dirty="0">
                <a:solidFill>
                  <a:schemeClr val="tx1"/>
                </a:solidFill>
              </a:rPr>
              <a:t>Role model of faculty/dept as working as Team at various occasions </a:t>
            </a:r>
          </a:p>
        </p:txBody>
      </p:sp>
      <p:pic>
        <p:nvPicPr>
          <p:cNvPr id="4" name="Picture 3">
            <a:extLst>
              <a:ext uri="{FF2B5EF4-FFF2-40B4-BE49-F238E27FC236}">
                <a16:creationId xmlns:a16="http://schemas.microsoft.com/office/drawing/2014/main" id="{EB845341-BA42-0C2D-40E9-D3490A01B7F5}"/>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sz="5400">
                <a:solidFill>
                  <a:srgbClr val="0033CC"/>
                </a:solidFill>
                <a:latin typeface="+mn-lt"/>
                <a:sym typeface="+mn-ea"/>
              </a:rPr>
              <a:t>Work place based teaching</a:t>
            </a:r>
            <a:r>
              <a:rPr lang="en-US" sz="5400" dirty="0">
                <a:solidFill>
                  <a:srgbClr val="0033CC"/>
                </a:solidFill>
                <a:latin typeface="+mn-lt"/>
              </a:rPr>
              <a:t/>
            </a:r>
            <a:br>
              <a:rPr lang="en-US" sz="5400" dirty="0">
                <a:solidFill>
                  <a:srgbClr val="0033CC"/>
                </a:solidFill>
                <a:latin typeface="+mn-lt"/>
              </a:rPr>
            </a:br>
            <a:endParaRPr lang="en-US" sz="5400" dirty="0">
              <a:solidFill>
                <a:srgbClr val="0033CC"/>
              </a:solidFill>
              <a:latin typeface="+mn-lt"/>
            </a:endParaRPr>
          </a:p>
        </p:txBody>
      </p:sp>
      <p:sp>
        <p:nvSpPr>
          <p:cNvPr id="3" name="Content Placeholder 2"/>
          <p:cNvSpPr>
            <a:spLocks noGrp="1"/>
          </p:cNvSpPr>
          <p:nvPr>
            <p:ph idx="1"/>
          </p:nvPr>
        </p:nvSpPr>
        <p:spPr>
          <a:xfrm>
            <a:off x="962526" y="1636294"/>
            <a:ext cx="9872871" cy="4038600"/>
          </a:xfrm>
        </p:spPr>
        <p:txBody>
          <a:bodyPr vert="horz" lIns="91440" tIns="45720" rIns="91440" bIns="45720" rtlCol="0">
            <a:normAutofit/>
          </a:bodyPr>
          <a:lstStyle/>
          <a:p>
            <a:pPr marL="457200" indent="-457200" algn="l">
              <a:buFont typeface="Arial" panose="020B0604020202020204" pitchFamily="34" charset="0"/>
              <a:buChar char="•"/>
            </a:pPr>
            <a:r>
              <a:rPr lang="en-US" sz="3200" dirty="0">
                <a:solidFill>
                  <a:schemeClr val="tx1"/>
                </a:solidFill>
                <a:sym typeface="+mn-ea"/>
              </a:rPr>
              <a:t>real workplace environment along with relevant feedback</a:t>
            </a:r>
            <a:endParaRPr lang="en-US" sz="3200" dirty="0">
              <a:solidFill>
                <a:schemeClr val="tx1"/>
              </a:solidFill>
            </a:endParaRPr>
          </a:p>
          <a:p>
            <a:pPr marL="457200" indent="-457200" algn="l">
              <a:buFont typeface="Arial" panose="020B0604020202020204" pitchFamily="34" charset="0"/>
              <a:buChar char="•"/>
            </a:pPr>
            <a:r>
              <a:rPr lang="en-US" sz="3200" dirty="0">
                <a:solidFill>
                  <a:schemeClr val="tx1"/>
                </a:solidFill>
                <a:sym typeface="+mn-ea"/>
              </a:rPr>
              <a:t>feedback from peers, coworkers, and patients (multi-source 360 degree feedback)</a:t>
            </a:r>
            <a:endParaRPr lang="en-US" sz="3200" dirty="0">
              <a:solidFill>
                <a:schemeClr val="tx1"/>
              </a:solidFill>
            </a:endParaRPr>
          </a:p>
          <a:p>
            <a:pPr marL="457200" indent="-457200" algn="l">
              <a:buFont typeface="Arial" panose="020B0604020202020204" pitchFamily="34" charset="0"/>
              <a:buChar char="•"/>
            </a:pPr>
            <a:r>
              <a:rPr lang="en-US" sz="3200" dirty="0">
                <a:solidFill>
                  <a:schemeClr val="tx1"/>
                </a:solidFill>
                <a:sym typeface="+mn-ea"/>
              </a:rPr>
              <a:t>Bedside teaching/OPD based/Emergency cases</a:t>
            </a:r>
            <a:endParaRPr lang="en-US" sz="3200" dirty="0">
              <a:solidFill>
                <a:schemeClr val="tx1"/>
              </a:solidFill>
            </a:endParaRPr>
          </a:p>
          <a:p>
            <a:pPr marL="457200" indent="-457200" algn="l">
              <a:buFont typeface="Arial" panose="020B0604020202020204" pitchFamily="34" charset="0"/>
              <a:buChar char="•"/>
            </a:pPr>
            <a:r>
              <a:rPr lang="en-US" sz="3200" dirty="0">
                <a:solidFill>
                  <a:schemeClr val="tx1"/>
                </a:solidFill>
                <a:sym typeface="+mn-ea"/>
              </a:rPr>
              <a:t>Learning during elective posting in III MBBS</a:t>
            </a:r>
            <a:endParaRPr lang="en-US" sz="3200" dirty="0">
              <a:solidFill>
                <a:schemeClr val="tx1"/>
              </a:solidFill>
            </a:endParaRPr>
          </a:p>
          <a:p>
            <a:pPr marL="457200" indent="-457200" algn="l">
              <a:buFont typeface="Arial" panose="020B0604020202020204" pitchFamily="34" charset="0"/>
              <a:buChar char="•"/>
            </a:pPr>
            <a:r>
              <a:rPr lang="en-US" sz="3200" dirty="0">
                <a:solidFill>
                  <a:schemeClr val="tx1"/>
                </a:solidFill>
                <a:sym typeface="+mn-ea"/>
              </a:rPr>
              <a:t>CRMI interns assessment of competencies </a:t>
            </a:r>
            <a:endParaRPr lang="en-US" sz="3200" dirty="0">
              <a:solidFill>
                <a:schemeClr val="tx1"/>
              </a:solidFill>
            </a:endParaRPr>
          </a:p>
        </p:txBody>
      </p:sp>
      <p:pic>
        <p:nvPicPr>
          <p:cNvPr id="4" name="Picture 3">
            <a:extLst>
              <a:ext uri="{FF2B5EF4-FFF2-40B4-BE49-F238E27FC236}">
                <a16:creationId xmlns:a16="http://schemas.microsoft.com/office/drawing/2014/main" id="{3B9C578B-5473-B170-DCD7-0AE93758272C}"/>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 result for one minute precepto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028697" y="1864894"/>
            <a:ext cx="7357314" cy="4627425"/>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5765" y="480060"/>
            <a:ext cx="3685540" cy="259334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nvSpPr>
        <p:spPr>
          <a:xfrm>
            <a:off x="1028697" y="615033"/>
            <a:ext cx="10134601" cy="6152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rgbClr val="0070C0"/>
                </a:solidFill>
                <a:latin typeface="Algerian" panose="04020705040A02060702" pitchFamily="82" charset="0"/>
                <a:ea typeface="+mj-ea"/>
                <a:cs typeface="+mj-cs"/>
              </a:defRPr>
            </a:lvl1pPr>
          </a:lstStyle>
          <a:p>
            <a:pPr algn="l"/>
            <a:r>
              <a:rPr lang="en-US" sz="5400" dirty="0">
                <a:solidFill>
                  <a:srgbClr val="0033CC"/>
                </a:solidFill>
                <a:latin typeface="+mn-lt"/>
              </a:rPr>
              <a:t>One minute preceptor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rPr>
              <a:t>Practical and clinical Teaching</a:t>
            </a:r>
          </a:p>
        </p:txBody>
      </p:sp>
      <p:sp>
        <p:nvSpPr>
          <p:cNvPr id="3" name="Content Placeholder 2"/>
          <p:cNvSpPr>
            <a:spLocks noGrp="1"/>
          </p:cNvSpPr>
          <p:nvPr>
            <p:ph idx="1"/>
          </p:nvPr>
        </p:nvSpPr>
        <p:spPr>
          <a:xfrm>
            <a:off x="998621" y="1612232"/>
            <a:ext cx="9872871" cy="4038600"/>
          </a:xfrm>
        </p:spPr>
        <p:txBody>
          <a:bodyPr vert="horz" lIns="91440" tIns="45720" rIns="91440" bIns="45720" rtlCol="0">
            <a:normAutofit fontScale="92500" lnSpcReduction="20000"/>
          </a:bodyPr>
          <a:lstStyle/>
          <a:p>
            <a:pPr marL="457200" indent="-457200" algn="l">
              <a:buFont typeface="Arial" panose="020B0604020202020204" pitchFamily="34" charset="0"/>
              <a:buChar char="•"/>
            </a:pPr>
            <a:endParaRPr lang="en-US" sz="3200" dirty="0">
              <a:solidFill>
                <a:schemeClr val="tx1"/>
              </a:solidFill>
            </a:endParaRPr>
          </a:p>
          <a:p>
            <a:pPr marL="457200" indent="-457200" algn="l">
              <a:buFont typeface="Wingdings" panose="05000000000000000000" pitchFamily="2" charset="2"/>
              <a:buChar char="q"/>
            </a:pPr>
            <a:r>
              <a:rPr lang="en-US" sz="3200" dirty="0">
                <a:solidFill>
                  <a:schemeClr val="tx1"/>
                </a:solidFill>
              </a:rPr>
              <a:t>Practical - Pre clinical, paraclinical subjects, community Medicine</a:t>
            </a:r>
          </a:p>
          <a:p>
            <a:pPr marL="457200" indent="-457200" algn="l">
              <a:buFont typeface="Wingdings" panose="05000000000000000000" pitchFamily="2" charset="2"/>
              <a:buChar char="q"/>
            </a:pPr>
            <a:r>
              <a:rPr lang="en-US" sz="3200" dirty="0">
                <a:solidFill>
                  <a:schemeClr val="tx1"/>
                </a:solidFill>
              </a:rPr>
              <a:t>Lab based teaching, slides reparation,prescription writing, simulation, reflections, projects,seminar presentation,PBL etc.</a:t>
            </a:r>
          </a:p>
          <a:p>
            <a:pPr marL="457200" indent="-457200" algn="l">
              <a:buFont typeface="Wingdings" panose="05000000000000000000" pitchFamily="2" charset="2"/>
              <a:buChar char="q"/>
            </a:pPr>
            <a:r>
              <a:rPr lang="en-US" sz="3200" dirty="0">
                <a:solidFill>
                  <a:schemeClr val="tx1"/>
                </a:solidFill>
              </a:rPr>
              <a:t>Clinical subjects and community medicine</a:t>
            </a:r>
          </a:p>
          <a:p>
            <a:pPr marL="457200" indent="-457200" algn="l">
              <a:buFont typeface="Wingdings" panose="05000000000000000000" pitchFamily="2" charset="2"/>
              <a:buChar char="q"/>
            </a:pPr>
            <a:r>
              <a:rPr lang="en-US" sz="3200" dirty="0">
                <a:solidFill>
                  <a:schemeClr val="tx1"/>
                </a:solidFill>
              </a:rPr>
              <a:t>Bedside teaching, case based,</a:t>
            </a:r>
            <a:r>
              <a:rPr lang="en-US" sz="3200" dirty="0">
                <a:solidFill>
                  <a:schemeClr val="tx1"/>
                </a:solidFill>
                <a:sym typeface="+mn-ea"/>
              </a:rPr>
              <a:t> reflections,projects,     seminar presentation, PBL , experiential learning etc.</a:t>
            </a:r>
            <a:endParaRPr lang="en-US" sz="3200" dirty="0">
              <a:solidFill>
                <a:schemeClr val="tx1"/>
              </a:solidFill>
            </a:endParaRPr>
          </a:p>
        </p:txBody>
      </p:sp>
      <p:sp>
        <p:nvSpPr>
          <p:cNvPr id="4" name="TextBox 3"/>
          <p:cNvSpPr txBox="1"/>
          <p:nvPr/>
        </p:nvSpPr>
        <p:spPr>
          <a:xfrm>
            <a:off x="10419645" y="724829"/>
            <a:ext cx="1211078" cy="368300"/>
          </a:xfrm>
          <a:prstGeom prst="rect">
            <a:avLst/>
          </a:prstGeom>
          <a:noFill/>
        </p:spPr>
        <p:txBody>
          <a:bodyPr wrap="square" rtlCol="0">
            <a:spAutoFit/>
          </a:bodyPr>
          <a:lstStyle/>
          <a:p>
            <a:endParaRPr lang="en-IN" dirty="0"/>
          </a:p>
        </p:txBody>
      </p:sp>
      <p:pic>
        <p:nvPicPr>
          <p:cNvPr id="5" name="Picture 4">
            <a:extLst>
              <a:ext uri="{FF2B5EF4-FFF2-40B4-BE49-F238E27FC236}">
                <a16:creationId xmlns:a16="http://schemas.microsoft.com/office/drawing/2014/main" id="{C39E94E4-AF21-8DB0-F25A-6100A195719F}"/>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992" y="5737974"/>
            <a:ext cx="9875520" cy="1356360"/>
          </a:xfrm>
        </p:spPr>
        <p:txBody>
          <a:bodyPr>
            <a:normAutofit/>
          </a:bodyPr>
          <a:lstStyle/>
          <a:p>
            <a:r>
              <a:rPr lang="en-IN" sz="1200" b="0" i="0" dirty="0" err="1">
                <a:solidFill>
                  <a:srgbClr val="000000"/>
                </a:solidFill>
                <a:effectLst/>
                <a:latin typeface="Fira Sans" panose="020B0503050000020004" pitchFamily="34" charset="0"/>
              </a:rPr>
              <a:t>Wolpaw</a:t>
            </a:r>
            <a:r>
              <a:rPr lang="en-IN" sz="1200" b="0" i="0" dirty="0">
                <a:solidFill>
                  <a:srgbClr val="000000"/>
                </a:solidFill>
                <a:effectLst/>
                <a:latin typeface="Fira Sans" panose="020B0503050000020004" pitchFamily="34" charset="0"/>
              </a:rPr>
              <a:t>, Terry M MD; </a:t>
            </a:r>
            <a:r>
              <a:rPr lang="en-IN" sz="1200" b="0" i="0" dirty="0" err="1">
                <a:solidFill>
                  <a:srgbClr val="000000"/>
                </a:solidFill>
                <a:effectLst/>
                <a:latin typeface="Fira Sans" panose="020B0503050000020004" pitchFamily="34" charset="0"/>
              </a:rPr>
              <a:t>Wolpaw</a:t>
            </a:r>
            <a:r>
              <a:rPr lang="en-IN" sz="1200" b="0" i="0" dirty="0">
                <a:solidFill>
                  <a:srgbClr val="000000"/>
                </a:solidFill>
                <a:effectLst/>
                <a:latin typeface="Fira Sans" panose="020B0503050000020004" pitchFamily="34" charset="0"/>
              </a:rPr>
              <a:t>, Daniel R MD; Papp, Klara K PhD. SNAPPS: A Learner-</a:t>
            </a:r>
            <a:r>
              <a:rPr lang="en-IN" sz="1200" b="0" i="0" dirty="0" err="1">
                <a:solidFill>
                  <a:srgbClr val="000000"/>
                </a:solidFill>
                <a:effectLst/>
                <a:latin typeface="Fira Sans" panose="020B0503050000020004" pitchFamily="34" charset="0"/>
              </a:rPr>
              <a:t>centered</a:t>
            </a:r>
            <a:r>
              <a:rPr lang="en-IN" sz="1200" b="0" i="0" dirty="0">
                <a:solidFill>
                  <a:srgbClr val="000000"/>
                </a:solidFill>
                <a:effectLst/>
                <a:latin typeface="Fira Sans" panose="020B0503050000020004" pitchFamily="34" charset="0"/>
              </a:rPr>
              <a:t> Model for Outpatient Education. Academic Medicine 78(9):p 893-898, September 2003</a:t>
            </a:r>
            <a:endParaRPr lang="en-IN" sz="3200" dirty="0">
              <a:latin typeface="Calibri (Body)" charset="0"/>
              <a:cs typeface="Calibri (Body)" charset="0"/>
            </a:endParaRPr>
          </a:p>
        </p:txBody>
      </p:sp>
      <p:graphicFrame>
        <p:nvGraphicFramePr>
          <p:cNvPr id="4" name="Table 4"/>
          <p:cNvGraphicFramePr>
            <a:graphicFrameLocks noGrp="1"/>
          </p:cNvGraphicFramePr>
          <p:nvPr>
            <p:ph idx="1"/>
          </p:nvPr>
        </p:nvGraphicFramePr>
        <p:xfrm>
          <a:off x="1282700" y="1452245"/>
          <a:ext cx="9872345" cy="4785360"/>
        </p:xfrm>
        <a:graphic>
          <a:graphicData uri="http://schemas.openxmlformats.org/drawingml/2006/table">
            <a:tbl>
              <a:tblPr firstRow="1" bandRow="1">
                <a:tableStyleId>{93296810-A885-4BE3-A3E7-6D5BEEA58F35}</a:tableStyleId>
              </a:tblPr>
              <a:tblGrid>
                <a:gridCol w="2543810">
                  <a:extLst>
                    <a:ext uri="{9D8B030D-6E8A-4147-A177-3AD203B41FA5}">
                      <a16:colId xmlns:a16="http://schemas.microsoft.com/office/drawing/2014/main" val="20000"/>
                    </a:ext>
                  </a:extLst>
                </a:gridCol>
                <a:gridCol w="7328535">
                  <a:extLst>
                    <a:ext uri="{9D8B030D-6E8A-4147-A177-3AD203B41FA5}">
                      <a16:colId xmlns:a16="http://schemas.microsoft.com/office/drawing/2014/main" val="20001"/>
                    </a:ext>
                  </a:extLst>
                </a:gridCol>
              </a:tblGrid>
              <a:tr h="579120">
                <a:tc>
                  <a:txBody>
                    <a:bodyPr/>
                    <a:lstStyle/>
                    <a:p>
                      <a:pPr algn="ctr"/>
                      <a:r>
                        <a:rPr lang="en-US" sz="2800" dirty="0">
                          <a:solidFill>
                            <a:schemeClr val="tx1"/>
                          </a:solidFill>
                          <a:latin typeface="Arial" panose="020B0604020202020204" pitchFamily="34" charset="0"/>
                          <a:cs typeface="Arial" panose="020B0604020202020204" pitchFamily="34" charset="0"/>
                        </a:rPr>
                        <a:t>Objective</a:t>
                      </a:r>
                      <a:endParaRPr lang="en-IN" sz="2800" dirty="0">
                        <a:solidFill>
                          <a:schemeClr val="tx1"/>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ctr"/>
                      <a:r>
                        <a:rPr lang="en-US" sz="3200" dirty="0">
                          <a:solidFill>
                            <a:schemeClr val="tx1"/>
                          </a:solidFill>
                        </a:rPr>
                        <a:t>Description</a:t>
                      </a:r>
                      <a:endParaRPr lang="en-IN" sz="3200"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822960">
                <a:tc>
                  <a:txBody>
                    <a:bodyPr/>
                    <a:lstStyle/>
                    <a:p>
                      <a:r>
                        <a:rPr lang="en-US" sz="2400" b="1" dirty="0">
                          <a:latin typeface="Calibri (Body)" charset="0"/>
                          <a:cs typeface="Calibri (Body)" charset="0"/>
                        </a:rPr>
                        <a:t>S</a:t>
                      </a:r>
                      <a:r>
                        <a:rPr lang="en-US" sz="2400" dirty="0">
                          <a:latin typeface="Calibri (Body)" charset="0"/>
                          <a:cs typeface="Calibri (Body)" charset="0"/>
                        </a:rPr>
                        <a:t>ummarize</a:t>
                      </a:r>
                      <a:endParaRPr lang="en-IN" sz="2400" dirty="0">
                        <a:latin typeface="Calibri (Body)" charset="0"/>
                        <a:cs typeface="Calibri (Body)" charset="0"/>
                      </a:endParaRPr>
                    </a:p>
                  </a:txBody>
                  <a:tcPr>
                    <a:solidFill>
                      <a:schemeClr val="accent6">
                        <a:lumMod val="20000"/>
                        <a:lumOff val="80000"/>
                      </a:schemeClr>
                    </a:solidFill>
                  </a:tcPr>
                </a:tc>
                <a:tc>
                  <a:txBody>
                    <a:bodyPr/>
                    <a:lstStyle/>
                    <a:p>
                      <a:r>
                        <a:rPr lang="en-US" sz="2400" dirty="0">
                          <a:latin typeface="Calibri (Body)" charset="0"/>
                          <a:cs typeface="Calibri (Body)" charset="0"/>
                        </a:rPr>
                        <a:t>Briefly summarize patient’s history and examination findings</a:t>
                      </a:r>
                    </a:p>
                  </a:txBody>
                  <a:tcPr>
                    <a:solidFill>
                      <a:schemeClr val="accent6">
                        <a:lumMod val="20000"/>
                        <a:lumOff val="80000"/>
                      </a:schemeClr>
                    </a:solidFill>
                  </a:tcPr>
                </a:tc>
                <a:extLst>
                  <a:ext uri="{0D108BD9-81ED-4DB2-BD59-A6C34878D82A}">
                    <a16:rowId xmlns:a16="http://schemas.microsoft.com/office/drawing/2014/main" val="10001"/>
                  </a:ext>
                </a:extLst>
              </a:tr>
              <a:tr h="457200">
                <a:tc>
                  <a:txBody>
                    <a:bodyPr/>
                    <a:lstStyle/>
                    <a:p>
                      <a:r>
                        <a:rPr lang="en-US" sz="2400" b="1" dirty="0">
                          <a:latin typeface="Calibri (Body)" charset="0"/>
                          <a:cs typeface="Calibri (Body)" charset="0"/>
                        </a:rPr>
                        <a:t>N</a:t>
                      </a:r>
                      <a:r>
                        <a:rPr lang="en-US" sz="2400" dirty="0">
                          <a:latin typeface="Calibri (Body)" charset="0"/>
                          <a:cs typeface="Calibri (Body)" charset="0"/>
                        </a:rPr>
                        <a:t>arrow</a:t>
                      </a:r>
                      <a:endParaRPr lang="en-IN" sz="2400" dirty="0">
                        <a:latin typeface="Calibri (Body)" charset="0"/>
                        <a:cs typeface="Calibri (Body)" charset="0"/>
                      </a:endParaRPr>
                    </a:p>
                  </a:txBody>
                  <a:tcPr>
                    <a:solidFill>
                      <a:schemeClr val="accent6">
                        <a:lumMod val="20000"/>
                        <a:lumOff val="80000"/>
                      </a:schemeClr>
                    </a:solidFill>
                  </a:tcPr>
                </a:tc>
                <a:tc>
                  <a:txBody>
                    <a:bodyPr/>
                    <a:lstStyle/>
                    <a:p>
                      <a:r>
                        <a:rPr lang="en-US" sz="2400" dirty="0">
                          <a:latin typeface="Calibri (Body)" charset="0"/>
                          <a:cs typeface="Calibri (Body)" charset="0"/>
                        </a:rPr>
                        <a:t>Present 2 or 3 differential diagnosis</a:t>
                      </a:r>
                    </a:p>
                  </a:txBody>
                  <a:tcPr>
                    <a:solidFill>
                      <a:schemeClr val="accent6">
                        <a:lumMod val="20000"/>
                        <a:lumOff val="80000"/>
                      </a:schemeClr>
                    </a:solidFill>
                  </a:tcPr>
                </a:tc>
                <a:extLst>
                  <a:ext uri="{0D108BD9-81ED-4DB2-BD59-A6C34878D82A}">
                    <a16:rowId xmlns:a16="http://schemas.microsoft.com/office/drawing/2014/main" val="10002"/>
                  </a:ext>
                </a:extLst>
              </a:tr>
              <a:tr h="822960">
                <a:tc>
                  <a:txBody>
                    <a:bodyPr/>
                    <a:lstStyle/>
                    <a:p>
                      <a:r>
                        <a:rPr lang="en-US" sz="2400" b="1" dirty="0">
                          <a:latin typeface="Calibri (Body)" charset="0"/>
                          <a:cs typeface="Calibri (Body)" charset="0"/>
                        </a:rPr>
                        <a:t>A</a:t>
                      </a:r>
                      <a:r>
                        <a:rPr lang="en-US" sz="2400" dirty="0">
                          <a:latin typeface="Calibri (Body)" charset="0"/>
                          <a:cs typeface="Calibri (Body)" charset="0"/>
                        </a:rPr>
                        <a:t>nalyze</a:t>
                      </a:r>
                      <a:endParaRPr lang="en-IN" sz="2400" dirty="0">
                        <a:latin typeface="Calibri (Body)" charset="0"/>
                        <a:cs typeface="Calibri (Body)" charset="0"/>
                      </a:endParaRPr>
                    </a:p>
                  </a:txBody>
                  <a:tcPr>
                    <a:solidFill>
                      <a:schemeClr val="accent6">
                        <a:lumMod val="20000"/>
                        <a:lumOff val="80000"/>
                      </a:schemeClr>
                    </a:solidFill>
                  </a:tcPr>
                </a:tc>
                <a:tc>
                  <a:txBody>
                    <a:bodyPr/>
                    <a:lstStyle/>
                    <a:p>
                      <a:r>
                        <a:rPr lang="en-US" sz="2400" dirty="0">
                          <a:latin typeface="Calibri (Body)" charset="0"/>
                          <a:cs typeface="Calibri (Body)" charset="0"/>
                        </a:rPr>
                        <a:t>Discuss evidence supporting against each item on the differential diagnosis</a:t>
                      </a:r>
                    </a:p>
                  </a:txBody>
                  <a:tcPr>
                    <a:solidFill>
                      <a:schemeClr val="accent6">
                        <a:lumMod val="20000"/>
                        <a:lumOff val="80000"/>
                      </a:schemeClr>
                    </a:solidFill>
                  </a:tcPr>
                </a:tc>
                <a:extLst>
                  <a:ext uri="{0D108BD9-81ED-4DB2-BD59-A6C34878D82A}">
                    <a16:rowId xmlns:a16="http://schemas.microsoft.com/office/drawing/2014/main" val="10003"/>
                  </a:ext>
                </a:extLst>
              </a:tr>
              <a:tr h="1188720">
                <a:tc>
                  <a:txBody>
                    <a:bodyPr/>
                    <a:lstStyle/>
                    <a:p>
                      <a:r>
                        <a:rPr lang="en-US" sz="2400" b="1" dirty="0">
                          <a:latin typeface="Calibri (Body)" charset="0"/>
                          <a:cs typeface="Calibri (Body)" charset="0"/>
                        </a:rPr>
                        <a:t>P</a:t>
                      </a:r>
                      <a:r>
                        <a:rPr lang="en-US" sz="2400" dirty="0">
                          <a:latin typeface="Calibri (Body)" charset="0"/>
                          <a:cs typeface="Calibri (Body)" charset="0"/>
                        </a:rPr>
                        <a:t>robe</a:t>
                      </a:r>
                      <a:endParaRPr lang="en-IN" sz="2400" dirty="0">
                        <a:latin typeface="Calibri (Body)" charset="0"/>
                        <a:cs typeface="Calibri (Body)" charset="0"/>
                      </a:endParaRPr>
                    </a:p>
                  </a:txBody>
                  <a:tcPr>
                    <a:solidFill>
                      <a:schemeClr val="accent6">
                        <a:lumMod val="20000"/>
                        <a:lumOff val="80000"/>
                      </a:schemeClr>
                    </a:solidFill>
                  </a:tcPr>
                </a:tc>
                <a:tc>
                  <a:txBody>
                    <a:bodyPr/>
                    <a:lstStyle/>
                    <a:p>
                      <a:r>
                        <a:rPr lang="en-US" sz="2400" dirty="0">
                          <a:latin typeface="Calibri (Body)" charset="0"/>
                          <a:cs typeface="Calibri (Body)" charset="0"/>
                        </a:rPr>
                        <a:t>Based on the prior 3 steps, ask preceptor questions to help shape consideration of the differential diagnosis and management</a:t>
                      </a:r>
                    </a:p>
                  </a:txBody>
                  <a:tcPr>
                    <a:solidFill>
                      <a:schemeClr val="accent6">
                        <a:lumMod val="20000"/>
                        <a:lumOff val="80000"/>
                      </a:schemeClr>
                    </a:solidFill>
                  </a:tcPr>
                </a:tc>
                <a:extLst>
                  <a:ext uri="{0D108BD9-81ED-4DB2-BD59-A6C34878D82A}">
                    <a16:rowId xmlns:a16="http://schemas.microsoft.com/office/drawing/2014/main" val="10004"/>
                  </a:ext>
                </a:extLst>
              </a:tr>
              <a:tr h="457200">
                <a:tc>
                  <a:txBody>
                    <a:bodyPr/>
                    <a:lstStyle/>
                    <a:p>
                      <a:r>
                        <a:rPr lang="en-US" sz="2400" b="1" dirty="0">
                          <a:latin typeface="Calibri (Body)" charset="0"/>
                          <a:cs typeface="Calibri (Body)" charset="0"/>
                        </a:rPr>
                        <a:t>P</a:t>
                      </a:r>
                      <a:r>
                        <a:rPr lang="en-US" sz="2400" dirty="0">
                          <a:latin typeface="Calibri (Body)" charset="0"/>
                          <a:cs typeface="Calibri (Body)" charset="0"/>
                        </a:rPr>
                        <a:t>lan</a:t>
                      </a:r>
                      <a:endParaRPr lang="en-IN" sz="2400" dirty="0">
                        <a:latin typeface="Calibri (Body)" charset="0"/>
                        <a:cs typeface="Calibri (Body)" charset="0"/>
                      </a:endParaRPr>
                    </a:p>
                  </a:txBody>
                  <a:tcPr>
                    <a:solidFill>
                      <a:schemeClr val="accent6">
                        <a:lumMod val="20000"/>
                        <a:lumOff val="80000"/>
                      </a:schemeClr>
                    </a:solidFill>
                  </a:tcPr>
                </a:tc>
                <a:tc>
                  <a:txBody>
                    <a:bodyPr/>
                    <a:lstStyle/>
                    <a:p>
                      <a:r>
                        <a:rPr lang="en-US" sz="2400" dirty="0">
                          <a:latin typeface="Calibri (Body)" charset="0"/>
                          <a:cs typeface="Calibri (Body)" charset="0"/>
                        </a:rPr>
                        <a:t>Present a proposal for managing the patient</a:t>
                      </a:r>
                    </a:p>
                  </a:txBody>
                  <a:tcPr>
                    <a:solidFill>
                      <a:schemeClr val="accent6">
                        <a:lumMod val="20000"/>
                        <a:lumOff val="80000"/>
                      </a:schemeClr>
                    </a:solidFill>
                  </a:tcPr>
                </a:tc>
                <a:extLst>
                  <a:ext uri="{0D108BD9-81ED-4DB2-BD59-A6C34878D82A}">
                    <a16:rowId xmlns:a16="http://schemas.microsoft.com/office/drawing/2014/main" val="10005"/>
                  </a:ext>
                </a:extLst>
              </a:tr>
              <a:tr h="457200">
                <a:tc>
                  <a:txBody>
                    <a:bodyPr/>
                    <a:lstStyle/>
                    <a:p>
                      <a:r>
                        <a:rPr lang="en-US" sz="2400" b="1" dirty="0">
                          <a:latin typeface="Calibri (Body)" charset="0"/>
                          <a:cs typeface="Calibri (Body)" charset="0"/>
                        </a:rPr>
                        <a:t>S</a:t>
                      </a:r>
                      <a:r>
                        <a:rPr lang="en-US" sz="2400" dirty="0">
                          <a:latin typeface="Calibri (Body)" charset="0"/>
                          <a:cs typeface="Calibri (Body)" charset="0"/>
                        </a:rPr>
                        <a:t>elect</a:t>
                      </a:r>
                      <a:endParaRPr lang="en-IN" sz="2400" dirty="0">
                        <a:latin typeface="Calibri (Body)" charset="0"/>
                        <a:cs typeface="Calibri (Body)" charset="0"/>
                      </a:endParaRPr>
                    </a:p>
                  </a:txBody>
                  <a:tcPr>
                    <a:solidFill>
                      <a:schemeClr val="accent6">
                        <a:lumMod val="20000"/>
                        <a:lumOff val="80000"/>
                      </a:schemeClr>
                    </a:solidFill>
                  </a:tcPr>
                </a:tc>
                <a:tc>
                  <a:txBody>
                    <a:bodyPr/>
                    <a:lstStyle/>
                    <a:p>
                      <a:r>
                        <a:rPr lang="en-US" sz="2400" dirty="0">
                          <a:latin typeface="Calibri (Body)" charset="0"/>
                          <a:cs typeface="Calibri (Body)" charset="0"/>
                        </a:rPr>
                        <a:t>Choose a question to pursue self directed learning</a:t>
                      </a:r>
                    </a:p>
                  </a:txBody>
                  <a:tcPr>
                    <a:solidFill>
                      <a:schemeClr val="accent6">
                        <a:lumMod val="20000"/>
                        <a:lumOff val="80000"/>
                      </a:schemeClr>
                    </a:solidFill>
                  </a:tcPr>
                </a:tc>
                <a:extLst>
                  <a:ext uri="{0D108BD9-81ED-4DB2-BD59-A6C34878D82A}">
                    <a16:rowId xmlns:a16="http://schemas.microsoft.com/office/drawing/2014/main" val="10006"/>
                  </a:ext>
                </a:extLst>
              </a:tr>
            </a:tbl>
          </a:graphicData>
        </a:graphic>
      </p:graphicFrame>
      <p:pic>
        <p:nvPicPr>
          <p:cNvPr id="3" name="Picture 2">
            <a:extLst>
              <a:ext uri="{FF2B5EF4-FFF2-40B4-BE49-F238E27FC236}">
                <a16:creationId xmlns:a16="http://schemas.microsoft.com/office/drawing/2014/main" id="{DF841F5A-1C05-CBB7-7338-F495F1EAF4D0}"/>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444750" y="609600"/>
            <a:ext cx="5872480" cy="5371465"/>
          </a:xfrm>
          <a:prstGeom prst="rect">
            <a:avLst/>
          </a:prstGeom>
        </p:spPr>
      </p:pic>
      <p:sp>
        <p:nvSpPr>
          <p:cNvPr id="7" name="Text Box 6"/>
          <p:cNvSpPr txBox="1"/>
          <p:nvPr/>
        </p:nvSpPr>
        <p:spPr>
          <a:xfrm>
            <a:off x="883285" y="5863590"/>
            <a:ext cx="10547985" cy="368300"/>
          </a:xfrm>
          <a:prstGeom prst="rect">
            <a:avLst/>
          </a:prstGeom>
          <a:noFill/>
        </p:spPr>
        <p:txBody>
          <a:bodyPr wrap="square" rtlCol="0">
            <a:spAutoFit/>
          </a:bodyPr>
          <a:lstStyle/>
          <a:p>
            <a:r>
              <a:rPr lang="en-US"/>
              <a:t>Spencer J. Learning and teaching in the clinical environment. Bmj. 2003 Mar 15;326(7389):591-4.</a:t>
            </a:r>
          </a:p>
        </p:txBody>
      </p:sp>
      <p:pic>
        <p:nvPicPr>
          <p:cNvPr id="3" name="Picture 2">
            <a:extLst>
              <a:ext uri="{FF2B5EF4-FFF2-40B4-BE49-F238E27FC236}">
                <a16:creationId xmlns:a16="http://schemas.microsoft.com/office/drawing/2014/main" id="{CAF24797-36A5-1ACE-B63D-0903E2E5D480}"/>
              </a:ext>
            </a:extLst>
          </p:cNvPr>
          <p:cNvPicPr>
            <a:picLocks noChangeAspect="1"/>
          </p:cNvPicPr>
          <p:nvPr/>
        </p:nvPicPr>
        <p:blipFill>
          <a:blip r:embed="rId3"/>
          <a:stretch>
            <a:fillRect/>
          </a:stretch>
        </p:blipFill>
        <p:spPr>
          <a:xfrm>
            <a:off x="10207370" y="441846"/>
            <a:ext cx="1664650" cy="153935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1511401" y="2323298"/>
            <a:ext cx="10515600" cy="44361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Number of students</a:t>
            </a:r>
          </a:p>
          <a:p>
            <a:r>
              <a:rPr lang="en-US" sz="3200" dirty="0"/>
              <a:t>Time constraints</a:t>
            </a:r>
          </a:p>
          <a:p>
            <a:r>
              <a:rPr lang="en-US" sz="3200" dirty="0"/>
              <a:t>Different levels of learners</a:t>
            </a:r>
          </a:p>
          <a:p>
            <a:r>
              <a:rPr lang="en-US" sz="3200" dirty="0"/>
              <a:t>Mismatched learner priorities</a:t>
            </a:r>
          </a:p>
          <a:p>
            <a:r>
              <a:rPr lang="en-US" sz="3200" dirty="0"/>
              <a:t>Infrastructure</a:t>
            </a:r>
          </a:p>
          <a:p>
            <a:r>
              <a:rPr lang="en-US" sz="3200" dirty="0"/>
              <a:t>Patient safety</a:t>
            </a:r>
          </a:p>
          <a:p>
            <a:endParaRPr lang="en-US" sz="2500" b="1" dirty="0">
              <a:solidFill>
                <a:prstClr val="black"/>
              </a:solidFill>
              <a:latin typeface="Arial" panose="020B0604020202020204" pitchFamily="34" charset="0"/>
              <a:cs typeface="Arial" panose="020B0604020202020204" pitchFamily="34" charset="0"/>
            </a:endParaRPr>
          </a:p>
          <a:p>
            <a:pPr marL="438785" indent="-320040">
              <a:lnSpc>
                <a:spcPct val="150000"/>
              </a:lnSpc>
              <a:spcBef>
                <a:spcPts val="0"/>
              </a:spcBef>
              <a:buClr>
                <a:srgbClr val="F0AD00"/>
              </a:buClr>
              <a:buSzPct val="80000"/>
              <a:buFont typeface="Wingdings 2" panose="05020102010507070707"/>
              <a:buChar char=""/>
              <a:defRPr/>
            </a:pPr>
            <a:endParaRPr lang="en-US" sz="2500" b="1" dirty="0">
              <a:solidFill>
                <a:prstClr val="black"/>
              </a:solidFill>
              <a:latin typeface="Arial" panose="020B0604020202020204" pitchFamily="34" charset="0"/>
              <a:cs typeface="Arial" panose="020B0604020202020204" pitchFamily="34" charset="0"/>
            </a:endParaRPr>
          </a:p>
          <a:p>
            <a:pPr marL="118745">
              <a:lnSpc>
                <a:spcPct val="150000"/>
              </a:lnSpc>
              <a:spcBef>
                <a:spcPts val="0"/>
              </a:spcBef>
              <a:buClr>
                <a:srgbClr val="F0AD00"/>
              </a:buClr>
              <a:buSzPct val="80000"/>
              <a:defRPr/>
            </a:pPr>
            <a:endParaRPr lang="en-US" sz="2500" b="1" dirty="0">
              <a:solidFill>
                <a:prstClr val="black"/>
              </a:solidFill>
              <a:latin typeface="Arial" panose="020B0604020202020204" pitchFamily="34" charset="0"/>
              <a:cs typeface="Arial" panose="020B0604020202020204" pitchFamily="34" charset="0"/>
            </a:endParaRPr>
          </a:p>
          <a:p>
            <a:endParaRPr lang="en-IN" dirty="0"/>
          </a:p>
        </p:txBody>
      </p:sp>
      <p:sp>
        <p:nvSpPr>
          <p:cNvPr id="5" name="Title 4"/>
          <p:cNvSpPr>
            <a:spLocks noGrp="1"/>
          </p:cNvSpPr>
          <p:nvPr>
            <p:ph type="title"/>
          </p:nvPr>
        </p:nvSpPr>
        <p:spPr>
          <a:xfrm>
            <a:off x="986589" y="323850"/>
            <a:ext cx="9875520" cy="1356360"/>
          </a:xfrm>
        </p:spPr>
        <p:txBody>
          <a:bodyPr vert="horz" lIns="91440" tIns="45720" rIns="91440" bIns="45720" rtlCol="0" anchor="t">
            <a:noAutofit/>
          </a:bodyPr>
          <a:lstStyle/>
          <a:p>
            <a:pPr algn="l"/>
            <a:r>
              <a:rPr lang="en-US" sz="5400" dirty="0">
                <a:solidFill>
                  <a:srgbClr val="0033CC"/>
                </a:solidFill>
                <a:latin typeface="+mn-lt"/>
              </a:rPr>
              <a:t>Challenges for effective Skill teaching</a:t>
            </a:r>
          </a:p>
        </p:txBody>
      </p:sp>
      <p:pic>
        <p:nvPicPr>
          <p:cNvPr id="2" name="Picture 1">
            <a:extLst>
              <a:ext uri="{FF2B5EF4-FFF2-40B4-BE49-F238E27FC236}">
                <a16:creationId xmlns:a16="http://schemas.microsoft.com/office/drawing/2014/main" id="{A6B24713-EE2B-BB03-6E5C-AF7DC5EFFFD5}"/>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l"/>
            <a:r>
              <a:rPr lang="en-US" sz="5400" dirty="0">
                <a:solidFill>
                  <a:srgbClr val="0033CC"/>
                </a:solidFill>
                <a:latin typeface="+mn-lt"/>
              </a:rPr>
              <a:t>Quality assurance in Teaching</a:t>
            </a:r>
          </a:p>
        </p:txBody>
      </p:sp>
      <p:sp>
        <p:nvSpPr>
          <p:cNvPr id="3" name="Content Placeholder 2"/>
          <p:cNvSpPr>
            <a:spLocks noGrp="1"/>
          </p:cNvSpPr>
          <p:nvPr>
            <p:ph idx="1"/>
          </p:nvPr>
        </p:nvSpPr>
        <p:spPr>
          <a:xfrm>
            <a:off x="1143000" y="2093495"/>
            <a:ext cx="9872871" cy="4038600"/>
          </a:xfrm>
        </p:spPr>
        <p:txBody>
          <a:bodyPr vert="horz" lIns="91440" tIns="45720" rIns="91440" bIns="45720" rtlCol="0">
            <a:normAutofit/>
          </a:bodyPr>
          <a:lstStyle/>
          <a:p>
            <a:pPr algn="l">
              <a:buFont typeface="Arial" panose="020B0604020202020204" pitchFamily="34" charset="0"/>
            </a:pPr>
            <a:r>
              <a:rPr lang="en-US" sz="3200" dirty="0">
                <a:solidFill>
                  <a:schemeClr val="tx1"/>
                </a:solidFill>
              </a:rPr>
              <a:t>Internal audit committee at MEU level &amp; college level</a:t>
            </a:r>
          </a:p>
          <a:p>
            <a:pPr algn="l">
              <a:buFont typeface="Arial" panose="020B0604020202020204" pitchFamily="34" charset="0"/>
            </a:pPr>
            <a:r>
              <a:rPr lang="en-US" sz="3200" dirty="0">
                <a:solidFill>
                  <a:schemeClr val="tx1"/>
                </a:solidFill>
              </a:rPr>
              <a:t>Regular presentation of various finding in the MEU meetings</a:t>
            </a:r>
          </a:p>
          <a:p>
            <a:pPr algn="l">
              <a:buFont typeface="Arial" panose="020B0604020202020204" pitchFamily="34" charset="0"/>
            </a:pPr>
            <a:r>
              <a:rPr lang="en-US" sz="3200" dirty="0">
                <a:solidFill>
                  <a:schemeClr val="tx1"/>
                </a:solidFill>
              </a:rPr>
              <a:t>Six monthly or annual feedback from the students</a:t>
            </a:r>
          </a:p>
        </p:txBody>
      </p:sp>
      <p:pic>
        <p:nvPicPr>
          <p:cNvPr id="4" name="Picture 3">
            <a:extLst>
              <a:ext uri="{FF2B5EF4-FFF2-40B4-BE49-F238E27FC236}">
                <a16:creationId xmlns:a16="http://schemas.microsoft.com/office/drawing/2014/main" id="{582D86D4-E206-F765-C0E9-B0C60FC6A1DA}"/>
              </a:ext>
            </a:extLst>
          </p:cNvPr>
          <p:cNvPicPr>
            <a:picLocks noChangeAspect="1"/>
          </p:cNvPicPr>
          <p:nvPr/>
        </p:nvPicPr>
        <p:blipFill>
          <a:blip r:embed="rId2"/>
          <a:stretch>
            <a:fillRect/>
          </a:stretch>
        </p:blipFill>
        <p:spPr>
          <a:xfrm>
            <a:off x="10207370" y="441846"/>
            <a:ext cx="1664650" cy="153935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Suggested readings</a:t>
            </a:r>
          </a:p>
        </p:txBody>
      </p:sp>
      <p:sp>
        <p:nvSpPr>
          <p:cNvPr id="2" name="Content Placeholder 1"/>
          <p:cNvSpPr>
            <a:spLocks noGrp="1"/>
          </p:cNvSpPr>
          <p:nvPr>
            <p:ph idx="1"/>
          </p:nvPr>
        </p:nvSpPr>
        <p:spPr/>
        <p:txBody>
          <a:bodyPr>
            <a:normAutofit fontScale="80000" lnSpcReduction="10000"/>
          </a:bodyPr>
          <a:lstStyle/>
          <a:p>
            <a:pPr marL="285750" lvl="0" indent="-285750">
              <a:buFont typeface="Arial" panose="020B0604020202020204" pitchFamily="34" charset="0"/>
              <a:buChar char="•"/>
            </a:pPr>
            <a:r>
              <a:rPr lang="en-IN" sz="2800" dirty="0">
                <a:solidFill>
                  <a:schemeClr val="tx1"/>
                </a:solidFill>
              </a:rPr>
              <a:t>NMC website, Skills training, Module 5. Available at </a:t>
            </a:r>
            <a:r>
              <a:rPr lang="en-IN" sz="2800" dirty="0">
                <a:solidFill>
                  <a:schemeClr val="tx1"/>
                </a:solidFill>
                <a:hlinkClick r:id="rId2">
                  <a:extLst>
                    <a:ext uri="{A12FA001-AC4F-418D-AE19-62706E023703}">
                      <ahyp:hlinkClr xmlns="" xmlns:ahyp="http://schemas.microsoft.com/office/drawing/2018/hyperlinkcolor" val="tx"/>
                    </a:ext>
                  </a:extLst>
                </a:hlinkClick>
              </a:rPr>
              <a:t>https://www.nmc.org.in/wp-content/uploads/2020/08/Skill-Module_23.12.2019.pdf</a:t>
            </a:r>
            <a:endParaRPr lang="en-IN" sz="2800" dirty="0">
              <a:solidFill>
                <a:schemeClr val="tx1"/>
              </a:solidFill>
            </a:endParaRPr>
          </a:p>
          <a:p>
            <a:pPr marL="285750" lvl="0" indent="-285750">
              <a:buFont typeface="Arial" panose="020B0604020202020204" pitchFamily="34" charset="0"/>
              <a:buChar char="•"/>
            </a:pPr>
            <a:r>
              <a:rPr lang="en-IN" sz="2800" dirty="0">
                <a:solidFill>
                  <a:schemeClr val="tx1"/>
                </a:solidFill>
              </a:rPr>
              <a:t>Sharma R, Badyal D, Sharma R, Seth S, Sharma M. Implementation of One-Minute Preceptor for Clinical Teaching in Obstetrics and Gynaecology. The Journal of Obstetrics and </a:t>
            </a:r>
            <a:r>
              <a:rPr lang="en-IN" sz="2800" dirty="0" err="1">
                <a:solidFill>
                  <a:schemeClr val="tx1"/>
                </a:solidFill>
              </a:rPr>
              <a:t>Gynecology</a:t>
            </a:r>
            <a:r>
              <a:rPr lang="en-IN" sz="2800" dirty="0">
                <a:solidFill>
                  <a:schemeClr val="tx1"/>
                </a:solidFill>
              </a:rPr>
              <a:t> of India. 2022, 73. 10.1007/s13224-022-01718-8. </a:t>
            </a:r>
          </a:p>
          <a:p>
            <a:pPr marL="285750" indent="-285750">
              <a:buFont typeface="Arial" panose="020B0604020202020204" pitchFamily="34" charset="0"/>
              <a:buChar char="•"/>
            </a:pPr>
            <a:r>
              <a:rPr lang="en-IN" sz="2800" dirty="0">
                <a:solidFill>
                  <a:schemeClr val="tx1"/>
                </a:solidFill>
              </a:rPr>
              <a:t>Kapoor A, Kapoor A, Badyal DK. Simulated Patients for Competency-Based Undergraduate Medical Education Post COVID-19: A New Normal in India. Indian </a:t>
            </a:r>
            <a:r>
              <a:rPr lang="en-IN" sz="2800" dirty="0" err="1">
                <a:solidFill>
                  <a:schemeClr val="tx1"/>
                </a:solidFill>
              </a:rPr>
              <a:t>Pediatr</a:t>
            </a:r>
            <a:r>
              <a:rPr lang="en-IN" sz="2800" dirty="0">
                <a:solidFill>
                  <a:schemeClr val="tx1"/>
                </a:solidFill>
              </a:rPr>
              <a:t>. 2021;58:881-887.</a:t>
            </a:r>
          </a:p>
          <a:p>
            <a:pPr marL="285750" indent="-285750">
              <a:buFont typeface="Arial" panose="020B0604020202020204" pitchFamily="34" charset="0"/>
              <a:buChar char="•"/>
            </a:pPr>
            <a:r>
              <a:rPr lang="en-US" sz="2800" b="0" i="0" dirty="0">
                <a:solidFill>
                  <a:schemeClr val="tx1"/>
                </a:solidFill>
                <a:effectLst/>
                <a:latin typeface="+mn-lt"/>
              </a:rPr>
              <a:t>Miller GE. The assessment of clinical skills/competence/performance. Academic Medicine : Journal of the Association of American Medical Colleges. 1990 Sep;65(9 Suppl):S63-7.</a:t>
            </a:r>
            <a:endParaRPr lang="en-IN" sz="2800" dirty="0">
              <a:solidFill>
                <a:schemeClr val="tx1"/>
              </a:solidFill>
              <a:latin typeface="+mn-lt"/>
            </a:endParaRPr>
          </a:p>
          <a:p>
            <a:endParaRPr lang="en-IN" dirty="0"/>
          </a:p>
        </p:txBody>
      </p:sp>
      <p:pic>
        <p:nvPicPr>
          <p:cNvPr id="4" name="Picture 3">
            <a:extLst>
              <a:ext uri="{FF2B5EF4-FFF2-40B4-BE49-F238E27FC236}">
                <a16:creationId xmlns:a16="http://schemas.microsoft.com/office/drawing/2014/main" id="{1895A1E8-2BC0-81DB-2576-DAA2F19F5682}"/>
              </a:ext>
            </a:extLst>
          </p:cNvPr>
          <p:cNvPicPr>
            <a:picLocks noChangeAspect="1"/>
          </p:cNvPicPr>
          <p:nvPr/>
        </p:nvPicPr>
        <p:blipFill>
          <a:blip r:embed="rId3"/>
          <a:stretch>
            <a:fillRect/>
          </a:stretch>
        </p:blipFill>
        <p:spPr>
          <a:xfrm>
            <a:off x="10207370" y="441846"/>
            <a:ext cx="1664650" cy="153935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0E4C-B7E3-1A6B-49D5-C1376520DF45}"/>
              </a:ext>
            </a:extLst>
          </p:cNvPr>
          <p:cNvSpPr txBox="1">
            <a:spLocks/>
          </p:cNvSpPr>
          <p:nvPr/>
        </p:nvSpPr>
        <p:spPr>
          <a:xfrm>
            <a:off x="1069678" y="443745"/>
            <a:ext cx="10134601" cy="6152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5400" dirty="0">
                <a:solidFill>
                  <a:srgbClr val="0033CC"/>
                </a:solidFill>
                <a:latin typeface="+mn-lt"/>
              </a:rPr>
              <a:t>Thanks</a:t>
            </a:r>
          </a:p>
        </p:txBody>
      </p:sp>
      <p:sp>
        <p:nvSpPr>
          <p:cNvPr id="3" name="Subtitle 2">
            <a:extLst>
              <a:ext uri="{FF2B5EF4-FFF2-40B4-BE49-F238E27FC236}">
                <a16:creationId xmlns:a16="http://schemas.microsoft.com/office/drawing/2014/main" id="{BE872C10-8CCD-9925-EB18-130A4D131CFD}"/>
              </a:ext>
            </a:extLst>
          </p:cNvPr>
          <p:cNvSpPr txBox="1">
            <a:spLocks/>
          </p:cNvSpPr>
          <p:nvPr/>
        </p:nvSpPr>
        <p:spPr>
          <a:xfrm>
            <a:off x="567889" y="1503766"/>
            <a:ext cx="11097930" cy="4030757"/>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None/>
            </a:pPr>
            <a:r>
              <a:rPr lang="en-US" sz="2000" b="1" dirty="0">
                <a:solidFill>
                  <a:srgbClr val="C00000"/>
                </a:solidFill>
              </a:rPr>
              <a:t>Acknowledgments</a:t>
            </a:r>
          </a:p>
          <a:p>
            <a:pPr marL="45720" indent="0" algn="ctr">
              <a:buNone/>
            </a:pPr>
            <a:r>
              <a:rPr lang="en-US" sz="2000" b="1" u="sng" dirty="0">
                <a:solidFill>
                  <a:srgbClr val="C00000"/>
                </a:solidFill>
              </a:rPr>
              <a:t>NMC EXECUTIVE COMMITTEE ON FDP</a:t>
            </a:r>
          </a:p>
          <a:p>
            <a:r>
              <a:rPr lang="en-US" sz="1600" dirty="0">
                <a:solidFill>
                  <a:schemeClr val="tx1"/>
                </a:solidFill>
              </a:rPr>
              <a:t>Dr. Aruna </a:t>
            </a:r>
            <a:r>
              <a:rPr lang="en-US" sz="1600" dirty="0" err="1">
                <a:solidFill>
                  <a:schemeClr val="tx1"/>
                </a:solidFill>
              </a:rPr>
              <a:t>Vanikar</a:t>
            </a:r>
            <a:r>
              <a:rPr lang="en-US" sz="1600" dirty="0">
                <a:solidFill>
                  <a:schemeClr val="tx1"/>
                </a:solidFill>
              </a:rPr>
              <a:t>, President UGMEB,   </a:t>
            </a:r>
            <a:r>
              <a:rPr lang="en-US" sz="1600" dirty="0">
                <a:solidFill>
                  <a:srgbClr val="0099FF"/>
                </a:solidFill>
              </a:rPr>
              <a:t>Chairperson EC-FDP, NMC New Delhi</a:t>
            </a:r>
          </a:p>
          <a:p>
            <a:r>
              <a:rPr lang="en-IN" sz="1600" kern="50" dirty="0" err="1">
                <a:solidFill>
                  <a:schemeClr val="tx1"/>
                </a:solidFill>
                <a:ea typeface="DejaVu Sans"/>
              </a:rPr>
              <a:t>Dr.</a:t>
            </a:r>
            <a:r>
              <a:rPr lang="en-IN" sz="1600" kern="50" dirty="0">
                <a:solidFill>
                  <a:schemeClr val="tx1"/>
                </a:solidFill>
                <a:ea typeface="DejaVu Sans"/>
              </a:rPr>
              <a:t> Vijayendra Kumar, Member UGMEB,   </a:t>
            </a:r>
            <a:r>
              <a:rPr lang="en-US" sz="1600" dirty="0">
                <a:solidFill>
                  <a:srgbClr val="0099FF"/>
                </a:solidFill>
              </a:rPr>
              <a:t>Co-Chair EC-FDP </a:t>
            </a:r>
            <a:r>
              <a:rPr lang="en-IN" sz="1600" kern="50" dirty="0">
                <a:solidFill>
                  <a:schemeClr val="tx1"/>
                </a:solidFill>
                <a:ea typeface="DejaVu Sans"/>
              </a:rPr>
              <a:t>	</a:t>
            </a:r>
          </a:p>
          <a:p>
            <a:r>
              <a:rPr lang="en-IN" sz="1600" kern="0" dirty="0" err="1">
                <a:solidFill>
                  <a:schemeClr val="tx1"/>
                </a:solidFill>
                <a:ea typeface="Times New Roman" panose="02020603050405020304" pitchFamily="18" charset="0"/>
              </a:rPr>
              <a:t>Dr.</a:t>
            </a:r>
            <a:r>
              <a:rPr lang="en-IN" sz="1600" kern="0" dirty="0">
                <a:solidFill>
                  <a:schemeClr val="tx1"/>
                </a:solidFill>
                <a:ea typeface="Times New Roman" panose="02020603050405020304" pitchFamily="18" charset="0"/>
              </a:rPr>
              <a:t> Praveen R Singh, Assistant Dean, Professor Anatomy &amp; Convener, NC PSMC </a:t>
            </a:r>
            <a:r>
              <a:rPr lang="en-IN" sz="1600" kern="0" dirty="0" err="1">
                <a:solidFill>
                  <a:schemeClr val="tx1"/>
                </a:solidFill>
                <a:ea typeface="Times New Roman" panose="02020603050405020304" pitchFamily="18" charset="0"/>
              </a:rPr>
              <a:t>Karamsad</a:t>
            </a:r>
            <a:r>
              <a:rPr lang="en-IN" sz="1600" kern="0" dirty="0">
                <a:solidFill>
                  <a:schemeClr val="tx1"/>
                </a:solidFill>
                <a:ea typeface="Times New Roman" panose="02020603050405020304" pitchFamily="18" charset="0"/>
              </a:rPr>
              <a:t>,   </a:t>
            </a:r>
            <a:r>
              <a:rPr lang="en-IN" sz="1600" kern="0" dirty="0">
                <a:solidFill>
                  <a:srgbClr val="0070C0"/>
                </a:solidFill>
                <a:ea typeface="Times New Roman" panose="02020603050405020304" pitchFamily="18" charset="0"/>
              </a:rPr>
              <a:t> </a:t>
            </a:r>
            <a:r>
              <a:rPr lang="en-IN" sz="1600" dirty="0">
                <a:solidFill>
                  <a:srgbClr val="0099FF"/>
                </a:solidFill>
              </a:rPr>
              <a:t>Convener EC-FDP</a:t>
            </a:r>
          </a:p>
          <a:p>
            <a:r>
              <a:rPr lang="en-IN" sz="1600" kern="0" dirty="0" err="1">
                <a:solidFill>
                  <a:schemeClr val="tx1"/>
                </a:solidFill>
                <a:ea typeface="Times New Roman" panose="02020603050405020304" pitchFamily="18" charset="0"/>
              </a:rPr>
              <a:t>Dr.</a:t>
            </a:r>
            <a:r>
              <a:rPr lang="en-IN" sz="1600" kern="0" dirty="0">
                <a:solidFill>
                  <a:schemeClr val="tx1"/>
                </a:solidFill>
                <a:ea typeface="Times New Roman" panose="02020603050405020304" pitchFamily="18" charset="0"/>
              </a:rPr>
              <a:t> Dinesh K </a:t>
            </a:r>
            <a:r>
              <a:rPr lang="en-IN" sz="1600" kern="0" dirty="0" err="1">
                <a:solidFill>
                  <a:schemeClr val="tx1"/>
                </a:solidFill>
                <a:ea typeface="Times New Roman" panose="02020603050405020304" pitchFamily="18" charset="0"/>
              </a:rPr>
              <a:t>Badyal</a:t>
            </a:r>
            <a:r>
              <a:rPr lang="en-IN" sz="1600" kern="0" dirty="0">
                <a:solidFill>
                  <a:schemeClr val="tx1"/>
                </a:solidFill>
                <a:ea typeface="Times New Roman" panose="02020603050405020304" pitchFamily="18" charset="0"/>
              </a:rPr>
              <a:t>, Vice-Principal, Professor Pharmacology, Convener NC CMC Ludhiana,   </a:t>
            </a:r>
            <a:r>
              <a:rPr lang="en-IN" sz="1600" dirty="0">
                <a:solidFill>
                  <a:srgbClr val="0099FF"/>
                </a:solidFill>
              </a:rPr>
              <a:t>Member EC-FDP</a:t>
            </a:r>
            <a:r>
              <a:rPr lang="en-IN" sz="1600" kern="0" dirty="0">
                <a:solidFill>
                  <a:srgbClr val="0070C0"/>
                </a:solidFill>
                <a:ea typeface="Times New Roman" panose="02020603050405020304" pitchFamily="18" charset="0"/>
              </a:rPr>
              <a:t>	</a:t>
            </a:r>
            <a:endParaRPr lang="en-IN" sz="1600" kern="50" dirty="0">
              <a:solidFill>
                <a:srgbClr val="0070C0"/>
              </a:solidFill>
              <a:ea typeface="Times New Roman" panose="02020603050405020304" pitchFamily="18" charset="0"/>
            </a:endParaRPr>
          </a:p>
          <a:p>
            <a:r>
              <a:rPr lang="en-IN" sz="1600" kern="0" dirty="0" err="1">
                <a:solidFill>
                  <a:schemeClr val="tx1"/>
                </a:solidFill>
                <a:ea typeface="Times New Roman" panose="02020603050405020304" pitchFamily="18" charset="0"/>
              </a:rPr>
              <a:t>Dr.</a:t>
            </a:r>
            <a:r>
              <a:rPr lang="en-IN" sz="1600" kern="0" dirty="0">
                <a:solidFill>
                  <a:schemeClr val="tx1"/>
                </a:solidFill>
                <a:ea typeface="Times New Roman" panose="02020603050405020304" pitchFamily="18" charset="0"/>
              </a:rPr>
              <a:t> Sunita </a:t>
            </a:r>
            <a:r>
              <a:rPr lang="en-IN" sz="1600" kern="0" dirty="0" err="1">
                <a:solidFill>
                  <a:schemeClr val="tx1"/>
                </a:solidFill>
                <a:ea typeface="Times New Roman" panose="02020603050405020304" pitchFamily="18" charset="0"/>
              </a:rPr>
              <a:t>Vagha</a:t>
            </a:r>
            <a:r>
              <a:rPr lang="en-IN" sz="1600" kern="0" dirty="0">
                <a:solidFill>
                  <a:schemeClr val="tx1"/>
                </a:solidFill>
                <a:ea typeface="Times New Roman" panose="02020603050405020304" pitchFamily="18" charset="0"/>
              </a:rPr>
              <a:t>, Dean, faculty of Medicine &amp; Prof. &amp; Head Pathology Datta </a:t>
            </a:r>
            <a:r>
              <a:rPr lang="en-IN" sz="1600" kern="0" dirty="0" err="1">
                <a:solidFill>
                  <a:schemeClr val="tx1"/>
                </a:solidFill>
                <a:ea typeface="Times New Roman" panose="02020603050405020304" pitchFamily="18" charset="0"/>
              </a:rPr>
              <a:t>Meghe</a:t>
            </a:r>
            <a:r>
              <a:rPr lang="en-IN" sz="1600" kern="0" dirty="0">
                <a:solidFill>
                  <a:schemeClr val="tx1"/>
                </a:solidFill>
                <a:ea typeface="Times New Roman" panose="02020603050405020304" pitchFamily="18" charset="0"/>
              </a:rPr>
              <a:t> IMS, </a:t>
            </a:r>
            <a:r>
              <a:rPr lang="en-IN" sz="1600" kern="0" dirty="0" err="1">
                <a:solidFill>
                  <a:schemeClr val="tx1"/>
                </a:solidFill>
                <a:ea typeface="Times New Roman" panose="02020603050405020304" pitchFamily="18" charset="0"/>
              </a:rPr>
              <a:t>Sawangi</a:t>
            </a:r>
            <a:r>
              <a:rPr lang="en-IN" sz="1600" kern="0" dirty="0">
                <a:solidFill>
                  <a:schemeClr val="tx1"/>
                </a:solidFill>
                <a:ea typeface="Times New Roman" panose="02020603050405020304" pitchFamily="18" charset="0"/>
              </a:rPr>
              <a:t>, Wardha,   </a:t>
            </a:r>
            <a:r>
              <a:rPr lang="en-IN" sz="1600" dirty="0">
                <a:solidFill>
                  <a:srgbClr val="0099FF"/>
                </a:solidFill>
              </a:rPr>
              <a:t>Member EC-FDP</a:t>
            </a:r>
          </a:p>
          <a:p>
            <a:r>
              <a:rPr lang="en-IN" sz="1600" kern="0" dirty="0" err="1">
                <a:solidFill>
                  <a:schemeClr val="tx1"/>
                </a:solidFill>
                <a:ea typeface="Times New Roman" panose="02020603050405020304" pitchFamily="18" charset="0"/>
              </a:rPr>
              <a:t>Dr.</a:t>
            </a:r>
            <a:r>
              <a:rPr lang="en-IN" sz="1600" kern="0" dirty="0">
                <a:solidFill>
                  <a:schemeClr val="tx1"/>
                </a:solidFill>
                <a:ea typeface="Times New Roman" panose="02020603050405020304" pitchFamily="18" charset="0"/>
              </a:rPr>
              <a:t> Praveen Iyer, Professor (</a:t>
            </a:r>
            <a:r>
              <a:rPr lang="en-IN" sz="1600" kern="0" dirty="0" err="1">
                <a:solidFill>
                  <a:schemeClr val="tx1"/>
                </a:solidFill>
                <a:ea typeface="Times New Roman" panose="02020603050405020304" pitchFamily="18" charset="0"/>
              </a:rPr>
              <a:t>Addl</a:t>
            </a:r>
            <a:r>
              <a:rPr lang="en-IN" sz="1600" kern="0" dirty="0">
                <a:solidFill>
                  <a:schemeClr val="tx1"/>
                </a:solidFill>
                <a:ea typeface="Times New Roman" panose="02020603050405020304" pitchFamily="18" charset="0"/>
              </a:rPr>
              <a:t>) Anatomy and Convener NC Seth GSMC &amp; KEMH, Mumbai,   </a:t>
            </a:r>
            <a:r>
              <a:rPr lang="en-IN" sz="1600" dirty="0">
                <a:solidFill>
                  <a:srgbClr val="0099FF"/>
                </a:solidFill>
              </a:rPr>
              <a:t>Member EC-FDP</a:t>
            </a:r>
          </a:p>
          <a:p>
            <a:r>
              <a:rPr lang="en-IN" sz="1600" kern="0" dirty="0" err="1">
                <a:solidFill>
                  <a:schemeClr val="tx1"/>
                </a:solidFill>
                <a:ea typeface="Times New Roman" panose="02020603050405020304" pitchFamily="18" charset="0"/>
              </a:rPr>
              <a:t>Dr.</a:t>
            </a:r>
            <a:r>
              <a:rPr lang="en-IN" sz="1600" kern="0" dirty="0">
                <a:solidFill>
                  <a:schemeClr val="tx1"/>
                </a:solidFill>
                <a:ea typeface="Times New Roman" panose="02020603050405020304" pitchFamily="18" charset="0"/>
              </a:rPr>
              <a:t> Pankaj Shah, Prof. &amp; Head Community Medicine and Co-Convener NC SRMC &amp; RI, Chennai,   </a:t>
            </a:r>
            <a:r>
              <a:rPr lang="en-IN" sz="1600" dirty="0">
                <a:solidFill>
                  <a:srgbClr val="0099FF"/>
                </a:solidFill>
              </a:rPr>
              <a:t>Member EC-FDP </a:t>
            </a:r>
          </a:p>
          <a:p>
            <a:r>
              <a:rPr lang="en-US" sz="1600" kern="0" dirty="0">
                <a:solidFill>
                  <a:schemeClr val="tx1"/>
                </a:solidFill>
              </a:rPr>
              <a:t>Col. (Dr.) Naveen Chaudhary, </a:t>
            </a:r>
            <a:r>
              <a:rPr lang="en-IN" sz="1600" kern="0" dirty="0">
                <a:solidFill>
                  <a:schemeClr val="tx1"/>
                </a:solidFill>
              </a:rPr>
              <a:t> </a:t>
            </a:r>
            <a:r>
              <a:rPr lang="en-IN" sz="1600" kern="0" dirty="0" err="1">
                <a:solidFill>
                  <a:schemeClr val="tx1"/>
                </a:solidFill>
              </a:rPr>
              <a:t>Offg</a:t>
            </a:r>
            <a:r>
              <a:rPr lang="en-IN" sz="1600" kern="0" dirty="0">
                <a:solidFill>
                  <a:schemeClr val="tx1"/>
                </a:solidFill>
              </a:rPr>
              <a:t> Senior Consultant, Academic Cell, UGMEB.   </a:t>
            </a:r>
            <a:r>
              <a:rPr lang="en-IN" sz="1600" dirty="0">
                <a:solidFill>
                  <a:srgbClr val="0099FF"/>
                </a:solidFill>
              </a:rPr>
              <a:t>Coordinator EC-FDP</a:t>
            </a:r>
            <a:r>
              <a:rPr lang="en-US" sz="1600" dirty="0">
                <a:solidFill>
                  <a:srgbClr val="0099FF"/>
                </a:solidFill>
              </a:rPr>
              <a:t> </a:t>
            </a:r>
          </a:p>
          <a:p>
            <a:r>
              <a:rPr lang="en-IN" sz="1400" kern="0" dirty="0">
                <a:solidFill>
                  <a:schemeClr val="tx1"/>
                </a:solidFill>
                <a:latin typeface="Arial" panose="020B0604020202020204" pitchFamily="34" charset="0"/>
                <a:ea typeface="Times New Roman" panose="02020603050405020304" pitchFamily="18" charset="0"/>
              </a:rPr>
              <a:t>	</a:t>
            </a:r>
            <a:endParaRPr lang="en-IN" sz="1400" kern="50" dirty="0">
              <a:solidFill>
                <a:schemeClr val="tx1"/>
              </a:solidFill>
              <a:latin typeface="Calibri" panose="020F0502020204030204" pitchFamily="34" charset="0"/>
              <a:ea typeface="DejaVu Sans"/>
            </a:endParaRPr>
          </a:p>
          <a:p>
            <a:endParaRPr lang="en-US" sz="2000" dirty="0">
              <a:solidFill>
                <a:schemeClr val="tx1"/>
              </a:solidFill>
            </a:endParaRPr>
          </a:p>
          <a:p>
            <a:endParaRPr lang="en-US" sz="2000" dirty="0">
              <a:solidFill>
                <a:schemeClr val="tx1">
                  <a:alpha val="55000"/>
                </a:schemeClr>
              </a:solidFill>
            </a:endParaRPr>
          </a:p>
        </p:txBody>
      </p:sp>
      <p:pic>
        <p:nvPicPr>
          <p:cNvPr id="4" name="Picture 3">
            <a:extLst>
              <a:ext uri="{FF2B5EF4-FFF2-40B4-BE49-F238E27FC236}">
                <a16:creationId xmlns:a16="http://schemas.microsoft.com/office/drawing/2014/main" id="{2B05BD65-02A1-5A91-C67E-CBFA5BB7F53B}"/>
              </a:ext>
            </a:extLst>
          </p:cNvPr>
          <p:cNvPicPr>
            <a:picLocks noChangeAspect="1"/>
          </p:cNvPicPr>
          <p:nvPr/>
        </p:nvPicPr>
        <p:blipFill rotWithShape="1">
          <a:blip r:embed="rId2"/>
          <a:srcRect l="8637" r="9309"/>
          <a:stretch/>
        </p:blipFill>
        <p:spPr>
          <a:xfrm>
            <a:off x="9885141" y="693369"/>
            <a:ext cx="1565716" cy="1544273"/>
          </a:xfrm>
          <a:prstGeom prst="ellipse">
            <a:avLst/>
          </a:prstGeom>
        </p:spPr>
      </p:pic>
      <p:sp>
        <p:nvSpPr>
          <p:cNvPr id="5" name="TextBox 4">
            <a:extLst>
              <a:ext uri="{FF2B5EF4-FFF2-40B4-BE49-F238E27FC236}">
                <a16:creationId xmlns:a16="http://schemas.microsoft.com/office/drawing/2014/main" id="{695D8CD5-3EC7-89B5-B91B-6C0691438AB6}"/>
              </a:ext>
            </a:extLst>
          </p:cNvPr>
          <p:cNvSpPr txBox="1"/>
          <p:nvPr/>
        </p:nvSpPr>
        <p:spPr>
          <a:xfrm>
            <a:off x="1365868" y="5756798"/>
            <a:ext cx="958768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IN" sz="1600" dirty="0">
                <a:solidFill>
                  <a:schemeClr val="tx1"/>
                </a:solidFill>
              </a:rPr>
              <a:t>This learning resource material is to aid the resource faculty to conduct the sessions in the course and they are encouraged to use creativity, activities to engage participants and achieve the learning objectives of the session.</a:t>
            </a:r>
          </a:p>
          <a:p>
            <a:r>
              <a:rPr lang="en-IN" sz="1600" dirty="0">
                <a:solidFill>
                  <a:schemeClr val="tx1"/>
                </a:solidFill>
              </a:rPr>
              <a:t>DO NOT share this material outside MEU/CC/NC/RC group, to any other group, or WhatsApp groups. </a:t>
            </a:r>
          </a:p>
        </p:txBody>
      </p:sp>
      <p:sp>
        <p:nvSpPr>
          <p:cNvPr id="6" name="Rectangle 5">
            <a:extLst>
              <a:ext uri="{FF2B5EF4-FFF2-40B4-BE49-F238E27FC236}">
                <a16:creationId xmlns:a16="http://schemas.microsoft.com/office/drawing/2014/main" id="{A1439B5E-9B4F-3C67-9C7B-742597D22AA7}"/>
              </a:ext>
            </a:extLst>
          </p:cNvPr>
          <p:cNvSpPr/>
          <p:nvPr/>
        </p:nvSpPr>
        <p:spPr>
          <a:xfrm>
            <a:off x="9781822" y="558867"/>
            <a:ext cx="1772355" cy="1697665"/>
          </a:xfrm>
          <a:prstGeom prst="rect">
            <a:avLst/>
          </a:prstGeom>
          <a:noFill/>
        </p:spPr>
        <p:txBody>
          <a:bodyPr wrap="none" lIns="91440" tIns="45720" rIns="91440" bIns="45720">
            <a:prstTxWarp prst="textArchUp">
              <a:avLst>
                <a:gd name="adj" fmla="val 10207304"/>
              </a:avLst>
            </a:prstTxWarp>
            <a:spAutoFit/>
          </a:bodyPr>
          <a:lstStyle/>
          <a:p>
            <a:pPr algn="ctr">
              <a:spcAft>
                <a:spcPts val="600"/>
              </a:spcAft>
            </a:pPr>
            <a:r>
              <a:rPr lang="en-US" sz="4400" dirty="0">
                <a:ln w="22225">
                  <a:solidFill>
                    <a:srgbClr val="FF6600"/>
                  </a:solidFill>
                  <a:prstDash val="solid"/>
                </a:ln>
                <a:solidFill>
                  <a:srgbClr val="FF6600"/>
                </a:solidFill>
                <a:latin typeface="Microsoft JhengHei UI Light" panose="020B0304030504040204" pitchFamily="34" charset="-120"/>
                <a:ea typeface="Microsoft JhengHei UI Light" panose="020B0304030504040204" pitchFamily="34" charset="-120"/>
                <a:cs typeface="Arial" panose="020B0604020202020204" pitchFamily="34" charset="0"/>
              </a:rPr>
              <a:t>Curriculum Implementation Support Program</a:t>
            </a:r>
          </a:p>
        </p:txBody>
      </p:sp>
    </p:spTree>
    <p:extLst>
      <p:ext uri="{BB962C8B-B14F-4D97-AF65-F5344CB8AC3E}">
        <p14:creationId xmlns:p14="http://schemas.microsoft.com/office/powerpoint/2010/main" val="258840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193800" y="5925820"/>
            <a:ext cx="9926955" cy="368300"/>
          </a:xfrm>
          <a:prstGeom prst="rect">
            <a:avLst/>
          </a:prstGeom>
          <a:noFill/>
        </p:spPr>
        <p:txBody>
          <a:bodyPr wrap="square" rtlCol="0">
            <a:spAutoFit/>
          </a:bodyPr>
          <a:lstStyle/>
          <a:p>
            <a:r>
              <a:rPr lang="en-US"/>
              <a:t>NMC module on Skills</a:t>
            </a:r>
          </a:p>
        </p:txBody>
      </p:sp>
      <p:pic>
        <p:nvPicPr>
          <p:cNvPr id="6" name="Picture 5"/>
          <p:cNvPicPr>
            <a:picLocks noChangeAspect="1"/>
          </p:cNvPicPr>
          <p:nvPr/>
        </p:nvPicPr>
        <p:blipFill>
          <a:blip r:embed="rId2"/>
          <a:stretch>
            <a:fillRect/>
          </a:stretch>
        </p:blipFill>
        <p:spPr>
          <a:xfrm>
            <a:off x="385513" y="818446"/>
            <a:ext cx="10861040" cy="4522470"/>
          </a:xfrm>
          <a:prstGeom prst="rect">
            <a:avLst/>
          </a:prstGeom>
        </p:spPr>
      </p:pic>
      <p:pic>
        <p:nvPicPr>
          <p:cNvPr id="2" name="Picture 1">
            <a:extLst>
              <a:ext uri="{FF2B5EF4-FFF2-40B4-BE49-F238E27FC236}">
                <a16:creationId xmlns:a16="http://schemas.microsoft.com/office/drawing/2014/main" id="{04E391A0-0157-9040-3327-63B214488630}"/>
              </a:ext>
            </a:extLst>
          </p:cNvPr>
          <p:cNvPicPr>
            <a:picLocks noChangeAspect="1"/>
          </p:cNvPicPr>
          <p:nvPr/>
        </p:nvPicPr>
        <p:blipFill>
          <a:blip r:embed="rId3"/>
          <a:stretch>
            <a:fillRect/>
          </a:stretch>
        </p:blipFill>
        <p:spPr>
          <a:xfrm>
            <a:off x="10207370" y="441846"/>
            <a:ext cx="1664650" cy="15393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193800" y="5941060"/>
            <a:ext cx="9926955" cy="368300"/>
          </a:xfrm>
          <a:prstGeom prst="rect">
            <a:avLst/>
          </a:prstGeom>
          <a:noFill/>
        </p:spPr>
        <p:txBody>
          <a:bodyPr wrap="square" rtlCol="0">
            <a:spAutoFit/>
          </a:bodyPr>
          <a:lstStyle/>
          <a:p>
            <a:r>
              <a:rPr lang="en-US"/>
              <a:t>NMC module on skills </a:t>
            </a:r>
          </a:p>
        </p:txBody>
      </p:sp>
      <p:pic>
        <p:nvPicPr>
          <p:cNvPr id="6" name="Picture 5"/>
          <p:cNvPicPr>
            <a:picLocks noChangeAspect="1"/>
          </p:cNvPicPr>
          <p:nvPr/>
        </p:nvPicPr>
        <p:blipFill>
          <a:blip r:embed="rId2"/>
          <a:stretch>
            <a:fillRect/>
          </a:stretch>
        </p:blipFill>
        <p:spPr>
          <a:xfrm>
            <a:off x="672465" y="1366837"/>
            <a:ext cx="9641968" cy="1228725"/>
          </a:xfrm>
          <a:prstGeom prst="rect">
            <a:avLst/>
          </a:prstGeom>
        </p:spPr>
      </p:pic>
      <p:pic>
        <p:nvPicPr>
          <p:cNvPr id="7" name="Picture 6"/>
          <p:cNvPicPr>
            <a:picLocks noChangeAspect="1"/>
          </p:cNvPicPr>
          <p:nvPr/>
        </p:nvPicPr>
        <p:blipFill>
          <a:blip r:embed="rId3"/>
          <a:stretch>
            <a:fillRect/>
          </a:stretch>
        </p:blipFill>
        <p:spPr>
          <a:xfrm>
            <a:off x="882015" y="3308985"/>
            <a:ext cx="9744075" cy="1666875"/>
          </a:xfrm>
          <a:prstGeom prst="rect">
            <a:avLst/>
          </a:prstGeom>
        </p:spPr>
      </p:pic>
      <p:pic>
        <p:nvPicPr>
          <p:cNvPr id="2" name="Picture 1">
            <a:extLst>
              <a:ext uri="{FF2B5EF4-FFF2-40B4-BE49-F238E27FC236}">
                <a16:creationId xmlns:a16="http://schemas.microsoft.com/office/drawing/2014/main" id="{A0FEB7B4-0254-5B87-D476-B0ADD2CCEEB7}"/>
              </a:ext>
            </a:extLst>
          </p:cNvPr>
          <p:cNvPicPr>
            <a:picLocks noChangeAspect="1"/>
          </p:cNvPicPr>
          <p:nvPr/>
        </p:nvPicPr>
        <p:blipFill>
          <a:blip r:embed="rId4"/>
          <a:stretch>
            <a:fillRect/>
          </a:stretch>
        </p:blipFill>
        <p:spPr>
          <a:xfrm>
            <a:off x="10207370" y="441846"/>
            <a:ext cx="1664650" cy="15393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193800" y="5941060"/>
            <a:ext cx="9926955" cy="368300"/>
          </a:xfrm>
          <a:prstGeom prst="rect">
            <a:avLst/>
          </a:prstGeom>
          <a:noFill/>
        </p:spPr>
        <p:txBody>
          <a:bodyPr wrap="square" rtlCol="0">
            <a:spAutoFit/>
          </a:bodyPr>
          <a:lstStyle/>
          <a:p>
            <a:r>
              <a:rPr lang="en-US"/>
              <a:t>NMC module on skills </a:t>
            </a:r>
          </a:p>
        </p:txBody>
      </p:sp>
      <p:pic>
        <p:nvPicPr>
          <p:cNvPr id="4" name="Picture 3"/>
          <p:cNvPicPr>
            <a:picLocks noChangeAspect="1"/>
          </p:cNvPicPr>
          <p:nvPr/>
        </p:nvPicPr>
        <p:blipFill>
          <a:blip r:embed="rId2"/>
          <a:stretch>
            <a:fillRect/>
          </a:stretch>
        </p:blipFill>
        <p:spPr>
          <a:xfrm>
            <a:off x="1042670" y="695325"/>
            <a:ext cx="10106025" cy="3928110"/>
          </a:xfrm>
          <a:prstGeom prst="rect">
            <a:avLst/>
          </a:prstGeom>
        </p:spPr>
      </p:pic>
      <p:pic>
        <p:nvPicPr>
          <p:cNvPr id="9" name="Picture 8"/>
          <p:cNvPicPr>
            <a:picLocks noChangeAspect="1"/>
          </p:cNvPicPr>
          <p:nvPr/>
        </p:nvPicPr>
        <p:blipFill>
          <a:blip r:embed="rId3"/>
          <a:stretch>
            <a:fillRect/>
          </a:stretch>
        </p:blipFill>
        <p:spPr>
          <a:xfrm>
            <a:off x="1278760" y="4607560"/>
            <a:ext cx="9591040" cy="1016000"/>
          </a:xfrm>
          <a:prstGeom prst="rect">
            <a:avLst/>
          </a:prstGeom>
        </p:spPr>
      </p:pic>
      <p:pic>
        <p:nvPicPr>
          <p:cNvPr id="2" name="Picture 1">
            <a:extLst>
              <a:ext uri="{FF2B5EF4-FFF2-40B4-BE49-F238E27FC236}">
                <a16:creationId xmlns:a16="http://schemas.microsoft.com/office/drawing/2014/main" id="{47CB0CEF-7763-8CF4-F190-5645128E28DC}"/>
              </a:ext>
            </a:extLst>
          </p:cNvPr>
          <p:cNvPicPr>
            <a:picLocks noChangeAspect="1"/>
          </p:cNvPicPr>
          <p:nvPr/>
        </p:nvPicPr>
        <p:blipFill>
          <a:blip r:embed="rId4"/>
          <a:stretch>
            <a:fillRect/>
          </a:stretch>
        </p:blipFill>
        <p:spPr>
          <a:xfrm>
            <a:off x="10207370" y="441846"/>
            <a:ext cx="1664650" cy="15393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193800" y="5941060"/>
            <a:ext cx="9926955" cy="368300"/>
          </a:xfrm>
          <a:prstGeom prst="rect">
            <a:avLst/>
          </a:prstGeom>
          <a:noFill/>
        </p:spPr>
        <p:txBody>
          <a:bodyPr wrap="square" rtlCol="0">
            <a:spAutoFit/>
          </a:bodyPr>
          <a:lstStyle/>
          <a:p>
            <a:r>
              <a:rPr lang="en-US"/>
              <a:t>NMC module on skills </a:t>
            </a:r>
          </a:p>
        </p:txBody>
      </p:sp>
      <p:pic>
        <p:nvPicPr>
          <p:cNvPr id="4" name="Picture 3"/>
          <p:cNvPicPr>
            <a:picLocks noChangeAspect="1"/>
          </p:cNvPicPr>
          <p:nvPr/>
        </p:nvPicPr>
        <p:blipFill>
          <a:blip r:embed="rId2"/>
          <a:stretch>
            <a:fillRect/>
          </a:stretch>
        </p:blipFill>
        <p:spPr>
          <a:xfrm>
            <a:off x="1085850" y="720725"/>
            <a:ext cx="10020300" cy="4966335"/>
          </a:xfrm>
          <a:prstGeom prst="rect">
            <a:avLst/>
          </a:prstGeom>
        </p:spPr>
      </p:pic>
      <p:pic>
        <p:nvPicPr>
          <p:cNvPr id="2" name="Picture 1">
            <a:extLst>
              <a:ext uri="{FF2B5EF4-FFF2-40B4-BE49-F238E27FC236}">
                <a16:creationId xmlns:a16="http://schemas.microsoft.com/office/drawing/2014/main" id="{5107DCA7-AE84-3D64-5C85-A1461418B560}"/>
              </a:ext>
            </a:extLst>
          </p:cNvPr>
          <p:cNvPicPr>
            <a:picLocks noChangeAspect="1"/>
          </p:cNvPicPr>
          <p:nvPr/>
        </p:nvPicPr>
        <p:blipFill>
          <a:blip r:embed="rId3"/>
          <a:stretch>
            <a:fillRect/>
          </a:stretch>
        </p:blipFill>
        <p:spPr>
          <a:xfrm>
            <a:off x="10207370" y="441846"/>
            <a:ext cx="1664650" cy="15393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Text Box 4"/>
          <p:cNvSpPr txBox="1"/>
          <p:nvPr/>
        </p:nvSpPr>
        <p:spPr>
          <a:xfrm>
            <a:off x="1193800" y="5941060"/>
            <a:ext cx="9926955" cy="368300"/>
          </a:xfrm>
          <a:prstGeom prst="rect">
            <a:avLst/>
          </a:prstGeom>
          <a:noFill/>
        </p:spPr>
        <p:txBody>
          <a:bodyPr wrap="square" rtlCol="0">
            <a:spAutoFit/>
          </a:bodyPr>
          <a:lstStyle/>
          <a:p>
            <a:r>
              <a:rPr lang="en-US"/>
              <a:t>NMC module on skills </a:t>
            </a:r>
          </a:p>
        </p:txBody>
      </p:sp>
      <p:pic>
        <p:nvPicPr>
          <p:cNvPr id="4" name="Picture 3"/>
          <p:cNvPicPr>
            <a:picLocks noChangeAspect="1"/>
          </p:cNvPicPr>
          <p:nvPr/>
        </p:nvPicPr>
        <p:blipFill>
          <a:blip r:embed="rId2"/>
          <a:stretch>
            <a:fillRect/>
          </a:stretch>
        </p:blipFill>
        <p:spPr>
          <a:xfrm>
            <a:off x="1238250" y="684530"/>
            <a:ext cx="9715500" cy="5256530"/>
          </a:xfrm>
          <a:prstGeom prst="rect">
            <a:avLst/>
          </a:prstGeom>
        </p:spPr>
      </p:pic>
      <p:pic>
        <p:nvPicPr>
          <p:cNvPr id="2" name="Picture 1">
            <a:extLst>
              <a:ext uri="{FF2B5EF4-FFF2-40B4-BE49-F238E27FC236}">
                <a16:creationId xmlns:a16="http://schemas.microsoft.com/office/drawing/2014/main" id="{94C352B9-9609-38BA-08C8-A0FE3C45A7D8}"/>
              </a:ext>
            </a:extLst>
          </p:cNvPr>
          <p:cNvPicPr>
            <a:picLocks noChangeAspect="1"/>
          </p:cNvPicPr>
          <p:nvPr/>
        </p:nvPicPr>
        <p:blipFill>
          <a:blip r:embed="rId3"/>
          <a:stretch>
            <a:fillRect/>
          </a:stretch>
        </p:blipFill>
        <p:spPr>
          <a:xfrm>
            <a:off x="10207370" y="441846"/>
            <a:ext cx="1664650" cy="1539354"/>
          </a:xfrm>
          <a:prstGeom prst="rect">
            <a:avLst/>
          </a:prstGeom>
        </p:spPr>
      </p:pic>
    </p:spTree>
  </p:cSld>
  <p:clrMapOvr>
    <a:masterClrMapping/>
  </p:clrMapOvr>
</p:sld>
</file>

<file path=ppt/theme/theme1.xml><?xml version="1.0" encoding="utf-8"?>
<a:theme xmlns:a="http://schemas.openxmlformats.org/drawingml/2006/main" name="Basis">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1231</Words>
  <Application>Microsoft Office PowerPoint</Application>
  <PresentationFormat>Widescreen</PresentationFormat>
  <Paragraphs>200</Paragraphs>
  <Slides>45</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45</vt:i4>
      </vt:variant>
    </vt:vector>
  </HeadingPairs>
  <TitlesOfParts>
    <vt:vector size="61" baseType="lpstr">
      <vt:lpstr>Microsoft JhengHei UI Light</vt:lpstr>
      <vt:lpstr>Arial</vt:lpstr>
      <vt:lpstr>Calibri</vt:lpstr>
      <vt:lpstr>Calibri (Body)</vt:lpstr>
      <vt:lpstr>Cambria Math</vt:lpstr>
      <vt:lpstr>Castellar</vt:lpstr>
      <vt:lpstr>Corbel</vt:lpstr>
      <vt:lpstr>DejaVu Sans</vt:lpstr>
      <vt:lpstr>Fira Sans</vt:lpstr>
      <vt:lpstr>Garamond</vt:lpstr>
      <vt:lpstr>Grandview Display</vt:lpstr>
      <vt:lpstr>Old Standard TT</vt:lpstr>
      <vt:lpstr>Times New Roman</vt:lpstr>
      <vt:lpstr>Wingdings</vt:lpstr>
      <vt:lpstr>Wingdings 2</vt:lpstr>
      <vt:lpstr>Basis</vt:lpstr>
      <vt:lpstr>Skill Training</vt:lpstr>
      <vt:lpstr>Objectives</vt:lpstr>
      <vt:lpstr>Group Activity</vt:lpstr>
      <vt:lpstr>Practical and clinical Teaching</vt:lpstr>
      <vt:lpstr>PowerPoint Presentation</vt:lpstr>
      <vt:lpstr>PowerPoint Presentation</vt:lpstr>
      <vt:lpstr>PowerPoint Presentation</vt:lpstr>
      <vt:lpstr>PowerPoint Presentation</vt:lpstr>
      <vt:lpstr>PowerPoint Presentation</vt:lpstr>
      <vt:lpstr>Stages------- log of performance</vt:lpstr>
      <vt:lpstr>PowerPoint Presentation</vt:lpstr>
      <vt:lpstr>PowerPoint Presentation</vt:lpstr>
      <vt:lpstr>Teaching strategies </vt:lpstr>
      <vt:lpstr>Teaching intellectual skills</vt:lpstr>
      <vt:lpstr>Teaching intellectual skills</vt:lpstr>
      <vt:lpstr>Teaching communication skills</vt:lpstr>
      <vt:lpstr>PowerPoint Presentation</vt:lpstr>
      <vt:lpstr>PowerPoint Presentation</vt:lpstr>
      <vt:lpstr>Prescription writing/ evaluation </vt:lpstr>
      <vt:lpstr>PowerPoint Presentation</vt:lpstr>
      <vt:lpstr>PowerPoint Presentation</vt:lpstr>
      <vt:lpstr>Demonstrate-3 groups  </vt:lpstr>
      <vt:lpstr>Large group discussion</vt:lpstr>
      <vt:lpstr>Teaching psychomotor skill -Peyton’s Four-Step Approach </vt:lpstr>
      <vt:lpstr>Teaching psychomotor skill -Peyton’s Four-Step Approach </vt:lpstr>
      <vt:lpstr>Teaching psychomotor skill-Peyton’s Four-Step Approach</vt:lpstr>
      <vt:lpstr>Teaching psychomotor skill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 lab requirements of NMC</vt:lpstr>
      <vt:lpstr>Teaching team building skills</vt:lpstr>
      <vt:lpstr>Work place based teaching </vt:lpstr>
      <vt:lpstr>PowerPoint Presentation</vt:lpstr>
      <vt:lpstr>Wolpaw, Terry M MD; Wolpaw, Daniel R MD; Papp, Klara K PhD. SNAPPS: A Learner-centered Model for Outpatient Education. Academic Medicine 78(9):p 893-898, September 2003</vt:lpstr>
      <vt:lpstr>PowerPoint Presentation</vt:lpstr>
      <vt:lpstr>Challenges for effective Skill teaching</vt:lpstr>
      <vt:lpstr>Quality assurance in Teaching</vt:lpstr>
      <vt:lpstr>Suggested readings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dc:title>
  <dc:creator>Dr. Pankaj B. Shah</dc:creator>
  <cp:lastModifiedBy>Lenovo</cp:lastModifiedBy>
  <cp:revision>186</cp:revision>
  <dcterms:created xsi:type="dcterms:W3CDTF">2023-03-04T10:05:00Z</dcterms:created>
  <dcterms:modified xsi:type="dcterms:W3CDTF">2024-04-03T05:10:41Z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36715221B8684429B9729C94F90A87B3</vt:lpwstr>
  </property>
  <property fmtid="{D5CDD505-2E9C-101B-9397-08002B2CF9AE}" pid="3" name="KSOProductBuildVer">
    <vt:lpwstr>1033-11.2.0.11513</vt:lpwstr>
  </property>
</Properties>
</file>