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6" r:id="rId16"/>
    <p:sldId id="277" r:id="rId17"/>
    <p:sldId id="274" r:id="rId18"/>
    <p:sldId id="275" r:id="rId19"/>
    <p:sldId id="273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844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158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426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9333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88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7801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5165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960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528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4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516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905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90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233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633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487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60438-FC7D-4ED5-A74A-145F03DEE507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BA4D3E-317D-46B6-8941-50910BDD39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372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531620"/>
            <a:ext cx="7766936" cy="1383030"/>
          </a:xfrm>
        </p:spPr>
        <p:txBody>
          <a:bodyPr/>
          <a:lstStyle/>
          <a:p>
            <a:r>
              <a:rPr lang="en-US" sz="3600" dirty="0" smtClean="0"/>
              <a:t>Quality Assurance of Medical Education 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8989" y="3657601"/>
            <a:ext cx="4343401" cy="149013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Dr</a:t>
            </a:r>
            <a:r>
              <a:rPr lang="en-US" b="1" dirty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>T.VenugopalaRao,M.D.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Faimer Fellow,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Professor of Anaesthesiology,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Academic Director, MIMS.</a:t>
            </a:r>
            <a:endParaRPr lang="en-IN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1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/>
              <a:t>                 Some Guiding frameworks </a:t>
            </a:r>
            <a:r>
              <a:rPr lang="en-IN" sz="3200" dirty="0"/>
              <a:t/>
            </a:r>
            <a:br>
              <a:rPr lang="en-IN" sz="3200" dirty="0"/>
            </a:br>
            <a:r>
              <a:rPr lang="en-IN" sz="3200" dirty="0" smtClean="0"/>
              <a:t>                   </a:t>
            </a:r>
            <a:r>
              <a:rPr lang="en-IN" sz="3200" b="1" dirty="0" smtClean="0">
                <a:solidFill>
                  <a:srgbClr val="002060"/>
                </a:solidFill>
              </a:rPr>
              <a:t>Systems </a:t>
            </a:r>
            <a:r>
              <a:rPr lang="en-IN" sz="3200" b="1" dirty="0">
                <a:solidFill>
                  <a:srgbClr val="002060"/>
                </a:solidFill>
              </a:rPr>
              <a:t>approach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</a:t>
            </a:r>
            <a:r>
              <a:rPr lang="en-US" dirty="0" smtClean="0"/>
              <a:t>ducational </a:t>
            </a:r>
            <a:r>
              <a:rPr lang="en-US" dirty="0"/>
              <a:t>institutions are systems, a systems </a:t>
            </a:r>
            <a:r>
              <a:rPr lang="en-US" dirty="0" smtClean="0"/>
              <a:t>approach framework </a:t>
            </a:r>
            <a:r>
              <a:rPr lang="en-US" b="1" dirty="0">
                <a:solidFill>
                  <a:srgbClr val="C00000"/>
                </a:solidFill>
              </a:rPr>
              <a:t>(inputs–processes–outputs and outcomes) </a:t>
            </a:r>
            <a:r>
              <a:rPr lang="en-US" dirty="0"/>
              <a:t>fits </a:t>
            </a:r>
            <a:r>
              <a:rPr lang="en-US" dirty="0" smtClean="0"/>
              <a:t>well as </a:t>
            </a:r>
            <a:r>
              <a:rPr lang="en-US" dirty="0"/>
              <a:t>the lens to examine the educational </a:t>
            </a:r>
            <a:r>
              <a:rPr lang="en-US" dirty="0" smtClean="0"/>
              <a:t>system.</a:t>
            </a:r>
          </a:p>
          <a:p>
            <a:r>
              <a:rPr lang="en-US" b="1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inputs </a:t>
            </a:r>
            <a:r>
              <a:rPr lang="en-US" dirty="0"/>
              <a:t>include the entry‑level academic </a:t>
            </a:r>
            <a:r>
              <a:rPr lang="en-US" dirty="0" smtClean="0"/>
              <a:t>background and </a:t>
            </a:r>
            <a:r>
              <a:rPr lang="en-US" dirty="0"/>
              <a:t>capabilities of students, the faculty strengths, infrastructure and learning resources needed </a:t>
            </a:r>
            <a:r>
              <a:rPr lang="en-US" dirty="0" smtClean="0"/>
              <a:t>for teaching–learning.</a:t>
            </a:r>
          </a:p>
          <a:p>
            <a:r>
              <a:rPr lang="en-US" b="1" dirty="0">
                <a:solidFill>
                  <a:srgbClr val="FF0000"/>
                </a:solidFill>
              </a:rPr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process </a:t>
            </a:r>
            <a:r>
              <a:rPr lang="en-US" dirty="0" smtClean="0"/>
              <a:t>includes the </a:t>
            </a:r>
            <a:r>
              <a:rPr lang="en-US" dirty="0"/>
              <a:t>type of </a:t>
            </a:r>
            <a:r>
              <a:rPr lang="en-US" dirty="0" smtClean="0"/>
              <a:t>curriculum, the </a:t>
            </a:r>
            <a:r>
              <a:rPr lang="en-US" dirty="0"/>
              <a:t>systems of teaching–learning and student </a:t>
            </a:r>
            <a:r>
              <a:rPr lang="en-US" dirty="0" smtClean="0"/>
              <a:t>assessment, the </a:t>
            </a:r>
            <a:r>
              <a:rPr lang="en-US" dirty="0"/>
              <a:t>institutional leadership and system of governance; teachers engaged in </a:t>
            </a:r>
            <a:r>
              <a:rPr lang="en-US" dirty="0" smtClean="0"/>
              <a:t>continuing professional </a:t>
            </a:r>
            <a:r>
              <a:rPr lang="en-US" dirty="0"/>
              <a:t>and faculty development activities; the </a:t>
            </a:r>
            <a:r>
              <a:rPr lang="en-US" dirty="0" smtClean="0"/>
              <a:t>quality improvement activities.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The output </a:t>
            </a:r>
            <a:r>
              <a:rPr lang="en-US" dirty="0"/>
              <a:t>from the system in terms of the competencies and </a:t>
            </a:r>
            <a:r>
              <a:rPr lang="en-US" dirty="0" smtClean="0"/>
              <a:t>the professional </a:t>
            </a:r>
            <a:r>
              <a:rPr lang="en-US" dirty="0"/>
              <a:t>attributes of the products – the Graduate of </a:t>
            </a:r>
            <a:r>
              <a:rPr lang="en-US" dirty="0" smtClean="0"/>
              <a:t>the Educational </a:t>
            </a:r>
            <a:r>
              <a:rPr lang="en-US" dirty="0"/>
              <a:t>System.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7362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059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CIPP Model </a:t>
            </a:r>
            <a:r>
              <a:rPr lang="en-US" sz="3100" dirty="0" smtClean="0"/>
              <a:t>of Program </a:t>
            </a:r>
            <a:r>
              <a:rPr lang="en-US" sz="3100" dirty="0"/>
              <a:t>Evaluation to be used for quality assessment</a:t>
            </a:r>
            <a:r>
              <a:rPr lang="en-US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0231"/>
            <a:ext cx="8596668" cy="4201132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most commonly used is the </a:t>
            </a:r>
            <a:r>
              <a:rPr lang="en-US" b="1" dirty="0">
                <a:solidFill>
                  <a:srgbClr val="0070C0"/>
                </a:solidFill>
              </a:rPr>
              <a:t>context, </a:t>
            </a:r>
            <a:r>
              <a:rPr lang="en-US" b="1" dirty="0" smtClean="0">
                <a:solidFill>
                  <a:srgbClr val="0070C0"/>
                </a:solidFill>
              </a:rPr>
              <a:t>input, process, </a:t>
            </a:r>
            <a:r>
              <a:rPr lang="en-US" b="1" dirty="0">
                <a:solidFill>
                  <a:srgbClr val="0070C0"/>
                </a:solidFill>
              </a:rPr>
              <a:t>output (CIPP) </a:t>
            </a:r>
            <a:r>
              <a:rPr lang="en-US" dirty="0"/>
              <a:t>evaluation models. CIPP evaluation </a:t>
            </a:r>
            <a:r>
              <a:rPr lang="en-US" dirty="0" smtClean="0"/>
              <a:t>model developed </a:t>
            </a:r>
            <a:r>
              <a:rPr lang="en-US" dirty="0"/>
              <a:t>by </a:t>
            </a:r>
            <a:r>
              <a:rPr lang="en-US" dirty="0" smtClean="0"/>
              <a:t>Stuffle beam </a:t>
            </a:r>
            <a:r>
              <a:rPr lang="en-US" dirty="0"/>
              <a:t>and Shinkfield in 1985. The </a:t>
            </a:r>
            <a:r>
              <a:rPr lang="en-US" dirty="0" smtClean="0"/>
              <a:t>evaluation context </a:t>
            </a:r>
            <a:r>
              <a:rPr lang="en-US" dirty="0"/>
              <a:t>is used to give a rational reason a selected program </a:t>
            </a:r>
            <a:r>
              <a:rPr lang="en-US" dirty="0" smtClean="0"/>
              <a:t>or curriculum </a:t>
            </a:r>
            <a:r>
              <a:rPr lang="en-US" dirty="0"/>
              <a:t>to be implemented. </a:t>
            </a:r>
            <a:endParaRPr lang="en-US" dirty="0" smtClean="0"/>
          </a:p>
          <a:p>
            <a:r>
              <a:rPr lang="en-US" dirty="0" smtClean="0"/>
              <a:t>Context </a:t>
            </a:r>
            <a:r>
              <a:rPr lang="en-US" dirty="0"/>
              <a:t>can </a:t>
            </a:r>
            <a:r>
              <a:rPr lang="en-US" dirty="0" smtClean="0"/>
              <a:t>be evaluated </a:t>
            </a:r>
            <a:r>
              <a:rPr lang="en-US" dirty="0"/>
              <a:t>on: </a:t>
            </a:r>
            <a:r>
              <a:rPr lang="en-US" b="1" dirty="0">
                <a:solidFill>
                  <a:srgbClr val="C00000"/>
                </a:solidFill>
              </a:rPr>
              <a:t>the program's objectives, policies </a:t>
            </a:r>
            <a:r>
              <a:rPr lang="en-US" dirty="0"/>
              <a:t>that support </a:t>
            </a:r>
            <a:r>
              <a:rPr lang="en-US" dirty="0" smtClean="0"/>
              <a:t>the vision </a:t>
            </a:r>
            <a:r>
              <a:rPr lang="en-US" dirty="0"/>
              <a:t>and mission of the </a:t>
            </a:r>
            <a:r>
              <a:rPr lang="en-US" dirty="0" smtClean="0"/>
              <a:t>institution.</a:t>
            </a:r>
          </a:p>
          <a:p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relevant </a:t>
            </a:r>
            <a:r>
              <a:rPr lang="en-US" dirty="0" smtClean="0"/>
              <a:t>environment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b="1" dirty="0" smtClean="0">
                <a:solidFill>
                  <a:srgbClr val="002060"/>
                </a:solidFill>
              </a:rPr>
              <a:t>identification </a:t>
            </a:r>
            <a:r>
              <a:rPr lang="en-US" b="1" dirty="0">
                <a:solidFill>
                  <a:srgbClr val="002060"/>
                </a:solidFill>
              </a:rPr>
              <a:t>of needs</a:t>
            </a:r>
            <a:r>
              <a:rPr lang="en-US" b="1" dirty="0">
                <a:solidFill>
                  <a:srgbClr val="00B050"/>
                </a:solidFill>
              </a:rPr>
              <a:t>, </a:t>
            </a:r>
            <a:r>
              <a:rPr lang="en-US" dirty="0"/>
              <a:t>opportunities and problems </a:t>
            </a:r>
            <a:r>
              <a:rPr lang="en-US" dirty="0" smtClean="0"/>
              <a:t>specific diagnosis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Evaluation </a:t>
            </a:r>
            <a:r>
              <a:rPr lang="en-US" dirty="0"/>
              <a:t>input to provide </a:t>
            </a:r>
            <a:r>
              <a:rPr lang="en-US" b="1" dirty="0">
                <a:solidFill>
                  <a:srgbClr val="FF0000"/>
                </a:solidFill>
              </a:rPr>
              <a:t>information about </a:t>
            </a:r>
            <a:r>
              <a:rPr lang="en-US" b="1" dirty="0" smtClean="0">
                <a:solidFill>
                  <a:srgbClr val="FF0000"/>
                </a:solidFill>
              </a:rPr>
              <a:t>the resources </a:t>
            </a:r>
            <a:r>
              <a:rPr lang="en-US" dirty="0"/>
              <a:t>that can be used to achieve program </a:t>
            </a:r>
            <a:r>
              <a:rPr lang="en-US" dirty="0" smtClean="0"/>
              <a:t>objectives</a:t>
            </a:r>
          </a:p>
          <a:p>
            <a:r>
              <a:rPr lang="en-US" dirty="0"/>
              <a:t>Evaluation process serves to </a:t>
            </a:r>
            <a:r>
              <a:rPr lang="en-US" b="1" dirty="0" smtClean="0">
                <a:solidFill>
                  <a:srgbClr val="002060"/>
                </a:solidFill>
              </a:rPr>
              <a:t>provide feedback </a:t>
            </a:r>
            <a:r>
              <a:rPr lang="en-US" b="1" dirty="0">
                <a:solidFill>
                  <a:srgbClr val="002060"/>
                </a:solidFill>
              </a:rPr>
              <a:t>to individuals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to account for the activities of the program </a:t>
            </a:r>
            <a:r>
              <a:rPr lang="en-US" dirty="0" smtClean="0"/>
              <a:t>or curriculum</a:t>
            </a:r>
            <a:r>
              <a:rPr lang="en-US" dirty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168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918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    </a:t>
            </a:r>
            <a:r>
              <a:rPr lang="en-US" sz="2700" b="1" dirty="0" smtClean="0">
                <a:solidFill>
                  <a:srgbClr val="002060"/>
                </a:solidFill>
              </a:rPr>
              <a:t>The </a:t>
            </a:r>
            <a:r>
              <a:rPr lang="en-US" sz="2700" b="1" dirty="0">
                <a:solidFill>
                  <a:srgbClr val="002060"/>
                </a:solidFill>
              </a:rPr>
              <a:t>Comprehensive Quality </a:t>
            </a:r>
            <a:r>
              <a:rPr lang="en-US" sz="2700" b="1" dirty="0" smtClean="0">
                <a:solidFill>
                  <a:srgbClr val="002060"/>
                </a:solidFill>
              </a:rPr>
              <a:t>Improvement Framework</a:t>
            </a:r>
            <a:r>
              <a:rPr lang="en-US" sz="2700" b="1" dirty="0">
                <a:solidFill>
                  <a:srgbClr val="002060"/>
                </a:solidFill>
              </a:rPr>
              <a:t/>
            </a:r>
            <a:br>
              <a:rPr lang="en-US" sz="2700" b="1" dirty="0">
                <a:solidFill>
                  <a:srgbClr val="002060"/>
                </a:solidFill>
              </a:rPr>
            </a:br>
            <a:endParaRPr lang="en-IN" sz="27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34539"/>
            <a:ext cx="8596668" cy="4006823"/>
          </a:xfrm>
        </p:spPr>
        <p:txBody>
          <a:bodyPr>
            <a:normAutofit/>
          </a:bodyPr>
          <a:lstStyle/>
          <a:p>
            <a:r>
              <a:rPr lang="en-US" sz="2400" dirty="0"/>
              <a:t>Quality assurance </a:t>
            </a:r>
            <a:r>
              <a:rPr lang="en-US" sz="2400" b="1" dirty="0"/>
              <a:t>at the national level </a:t>
            </a:r>
            <a:r>
              <a:rPr lang="en-US" sz="2400" dirty="0"/>
              <a:t>by general </a:t>
            </a:r>
            <a:r>
              <a:rPr lang="en-US" sz="2400" dirty="0" smtClean="0"/>
              <a:t>medical council.</a:t>
            </a:r>
          </a:p>
          <a:p>
            <a:endParaRPr lang="en-US" sz="2400" dirty="0" smtClean="0"/>
          </a:p>
          <a:p>
            <a:r>
              <a:rPr lang="en-US" sz="2400" dirty="0" smtClean="0"/>
              <a:t>Quality </a:t>
            </a:r>
            <a:r>
              <a:rPr lang="en-US" sz="2400" dirty="0"/>
              <a:t>management at the medical educational </a:t>
            </a:r>
            <a:r>
              <a:rPr lang="en-US" sz="2400" b="1" dirty="0" smtClean="0"/>
              <a:t>institutional level</a:t>
            </a:r>
          </a:p>
          <a:p>
            <a:endParaRPr lang="en-US" sz="2400" dirty="0" smtClean="0"/>
          </a:p>
          <a:p>
            <a:r>
              <a:rPr lang="en-US" sz="2400" dirty="0"/>
              <a:t>Quality control at the </a:t>
            </a:r>
            <a:r>
              <a:rPr lang="en-US" sz="2400" b="1" dirty="0"/>
              <a:t>affiliated</a:t>
            </a:r>
            <a:r>
              <a:rPr lang="en-US" sz="2400" dirty="0"/>
              <a:t> local educational </a:t>
            </a:r>
            <a:r>
              <a:rPr lang="en-US" sz="2400" dirty="0" smtClean="0"/>
              <a:t>provider </a:t>
            </a:r>
            <a:r>
              <a:rPr lang="en-US" sz="2400" dirty="0"/>
              <a:t>level</a:t>
            </a:r>
          </a:p>
        </p:txBody>
      </p:sp>
    </p:spTree>
    <p:extLst>
      <p:ext uri="{BB962C8B-B14F-4D97-AF65-F5344CB8AC3E}">
        <p14:creationId xmlns:p14="http://schemas.microsoft.com/office/powerpoint/2010/main" val="1125033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Key Components of Quality Improvement Framework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solidFill>
                  <a:srgbClr val="002060"/>
                </a:solidFill>
              </a:rPr>
              <a:t>Approval </a:t>
            </a:r>
            <a:r>
              <a:rPr lang="en-IN" dirty="0"/>
              <a:t>against </a:t>
            </a:r>
            <a:r>
              <a:rPr lang="en-IN" dirty="0" smtClean="0"/>
              <a:t>standards</a:t>
            </a:r>
          </a:p>
          <a:p>
            <a:endParaRPr lang="en-IN" dirty="0" smtClean="0"/>
          </a:p>
          <a:p>
            <a:r>
              <a:rPr lang="en-US" b="1" dirty="0">
                <a:solidFill>
                  <a:srgbClr val="C00000"/>
                </a:solidFill>
              </a:rPr>
              <a:t>Shared evidence of compliance </a:t>
            </a:r>
            <a:r>
              <a:rPr lang="en-US" dirty="0"/>
              <a:t>to the standards </a:t>
            </a:r>
            <a:r>
              <a:rPr lang="en-US" dirty="0" smtClean="0"/>
              <a:t>and requirements </a:t>
            </a:r>
            <a:r>
              <a:rPr lang="en-US" dirty="0"/>
              <a:t>and about effectiveness of QM </a:t>
            </a:r>
            <a:r>
              <a:rPr lang="en-US" dirty="0" smtClean="0"/>
              <a:t>system</a:t>
            </a:r>
          </a:p>
          <a:p>
            <a:endParaRPr lang="en-US" dirty="0" smtClean="0"/>
          </a:p>
          <a:p>
            <a:r>
              <a:rPr lang="en-US" b="1" dirty="0">
                <a:solidFill>
                  <a:srgbClr val="002060"/>
                </a:solidFill>
              </a:rPr>
              <a:t>Site visits including checks </a:t>
            </a:r>
            <a:r>
              <a:rPr lang="en-US" dirty="0"/>
              <a:t>are carried out </a:t>
            </a:r>
            <a:r>
              <a:rPr lang="en-US" dirty="0" smtClean="0"/>
              <a:t>by a multi stakeholder team of medical educationists, </a:t>
            </a:r>
            <a:r>
              <a:rPr lang="en-US" dirty="0"/>
              <a:t>specialists, employers, medical </a:t>
            </a:r>
            <a:r>
              <a:rPr lang="en-US" dirty="0" smtClean="0"/>
              <a:t>students, and </a:t>
            </a:r>
            <a:r>
              <a:rPr lang="en-US" dirty="0"/>
              <a:t>lay members 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Responses to concerns about </a:t>
            </a:r>
            <a:r>
              <a:rPr lang="en-US" b="1" dirty="0">
                <a:solidFill>
                  <a:srgbClr val="C00000"/>
                </a:solidFill>
              </a:rPr>
              <a:t>deficiency in </a:t>
            </a:r>
            <a:r>
              <a:rPr lang="en-US" b="1" dirty="0" smtClean="0">
                <a:solidFill>
                  <a:srgbClr val="C00000"/>
                </a:solidFill>
              </a:rPr>
              <a:t>evidence </a:t>
            </a:r>
            <a:r>
              <a:rPr lang="en-US" dirty="0" smtClean="0"/>
              <a:t>regarding </a:t>
            </a:r>
            <a:r>
              <a:rPr lang="en-US" dirty="0"/>
              <a:t>quality.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7044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</a:t>
            </a:r>
            <a:r>
              <a:rPr lang="en-US" sz="3200" dirty="0"/>
              <a:t>system of accreditation of medical</a:t>
            </a:r>
            <a:br>
              <a:rPr lang="en-US" sz="3200" dirty="0"/>
            </a:br>
            <a:r>
              <a:rPr lang="en-US" sz="3200" dirty="0"/>
              <a:t>schools in </a:t>
            </a:r>
            <a:r>
              <a:rPr lang="en-US" sz="3200" dirty="0" smtClean="0"/>
              <a:t>India. 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are at the </a:t>
            </a:r>
            <a:r>
              <a:rPr lang="en-US" b="1" dirty="0" smtClean="0">
                <a:solidFill>
                  <a:srgbClr val="C00000"/>
                </a:solidFill>
              </a:rPr>
              <a:t>stage </a:t>
            </a:r>
            <a:r>
              <a:rPr lang="en-US" b="1" dirty="0">
                <a:solidFill>
                  <a:srgbClr val="C00000"/>
                </a:solidFill>
              </a:rPr>
              <a:t>of verification </a:t>
            </a:r>
            <a:r>
              <a:rPr lang="en-US" b="1" dirty="0" smtClean="0">
                <a:solidFill>
                  <a:srgbClr val="C00000"/>
                </a:solidFill>
              </a:rPr>
              <a:t>of the </a:t>
            </a:r>
            <a:r>
              <a:rPr lang="en-US" b="1" dirty="0">
                <a:solidFill>
                  <a:srgbClr val="C00000"/>
                </a:solidFill>
              </a:rPr>
              <a:t>inputs </a:t>
            </a:r>
            <a:r>
              <a:rPr lang="en-US" dirty="0"/>
              <a:t>needed for an educational system that aims </a:t>
            </a:r>
            <a:r>
              <a:rPr lang="en-US" dirty="0" smtClean="0"/>
              <a:t>to produce </a:t>
            </a:r>
            <a:r>
              <a:rPr lang="en-US" dirty="0"/>
              <a:t>the IMG. It is being assumed that if inputs are </a:t>
            </a:r>
            <a:r>
              <a:rPr lang="en-US" dirty="0" smtClean="0"/>
              <a:t>in place</a:t>
            </a:r>
            <a:r>
              <a:rPr lang="en-US" dirty="0"/>
              <a:t>, the desired outputs and outcomes will be achieved</a:t>
            </a:r>
            <a:r>
              <a:rPr lang="en-US" dirty="0" smtClean="0"/>
              <a:t>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existing system </a:t>
            </a:r>
            <a:r>
              <a:rPr lang="en-US" dirty="0" smtClean="0"/>
              <a:t>of summative </a:t>
            </a:r>
            <a:r>
              <a:rPr lang="en-US" dirty="0"/>
              <a:t>assessment with pass/fail decisions arrived </a:t>
            </a:r>
            <a:r>
              <a:rPr lang="en-US" dirty="0" smtClean="0"/>
              <a:t>at by </a:t>
            </a:r>
            <a:r>
              <a:rPr lang="en-US" dirty="0"/>
              <a:t>the respective </a:t>
            </a:r>
            <a:r>
              <a:rPr lang="en-US" dirty="0" smtClean="0"/>
              <a:t>universities , fail </a:t>
            </a:r>
            <a:r>
              <a:rPr lang="en-US" dirty="0"/>
              <a:t>to capture and </a:t>
            </a:r>
            <a:r>
              <a:rPr lang="en-US" dirty="0" smtClean="0"/>
              <a:t>verify attainment </a:t>
            </a:r>
            <a:r>
              <a:rPr lang="en-US" dirty="0"/>
              <a:t>of all the competencies expected of the IMG. </a:t>
            </a:r>
            <a:endParaRPr lang="en-US" dirty="0" smtClean="0"/>
          </a:p>
          <a:p>
            <a:r>
              <a:rPr lang="en-US" dirty="0" smtClean="0"/>
              <a:t>The current </a:t>
            </a:r>
            <a:r>
              <a:rPr lang="en-US" dirty="0"/>
              <a:t>system is more of the </a:t>
            </a:r>
            <a:r>
              <a:rPr lang="en-US" b="1" dirty="0">
                <a:solidFill>
                  <a:srgbClr val="0070C0"/>
                </a:solidFill>
              </a:rPr>
              <a:t>“QC of the inputs type” </a:t>
            </a:r>
            <a:r>
              <a:rPr lang="en-US" dirty="0" smtClean="0"/>
              <a:t>rather than </a:t>
            </a:r>
            <a:r>
              <a:rPr lang="en-US" dirty="0"/>
              <a:t>QA and quality </a:t>
            </a:r>
            <a:r>
              <a:rPr lang="en-US" dirty="0" smtClean="0"/>
              <a:t>improvement.</a:t>
            </a:r>
          </a:p>
          <a:p>
            <a:r>
              <a:rPr lang="en-US" b="1" i="1" dirty="0">
                <a:solidFill>
                  <a:srgbClr val="002060"/>
                </a:solidFill>
              </a:rPr>
              <a:t>For </a:t>
            </a:r>
            <a:r>
              <a:rPr lang="en-US" b="1" i="1" dirty="0" smtClean="0">
                <a:solidFill>
                  <a:srgbClr val="002060"/>
                </a:solidFill>
              </a:rPr>
              <a:t>QA system </a:t>
            </a:r>
            <a:r>
              <a:rPr lang="en-US" b="1" i="1" dirty="0">
                <a:solidFill>
                  <a:srgbClr val="002060"/>
                </a:solidFill>
              </a:rPr>
              <a:t>to be more </a:t>
            </a:r>
            <a:r>
              <a:rPr lang="en-US" b="1" i="1" dirty="0" smtClean="0">
                <a:solidFill>
                  <a:srgbClr val="002060"/>
                </a:solidFill>
              </a:rPr>
              <a:t>effective, there </a:t>
            </a:r>
            <a:r>
              <a:rPr lang="en-US" b="1" i="1" dirty="0">
                <a:solidFill>
                  <a:srgbClr val="002060"/>
                </a:solidFill>
              </a:rPr>
              <a:t>is need for a closer scrutiny of educational </a:t>
            </a:r>
            <a:r>
              <a:rPr lang="en-US" b="1" i="1" dirty="0" smtClean="0">
                <a:solidFill>
                  <a:srgbClr val="002060"/>
                </a:solidFill>
              </a:rPr>
              <a:t>processes and </a:t>
            </a:r>
            <a:r>
              <a:rPr lang="en-US" b="1" i="1" dirty="0">
                <a:solidFill>
                  <a:srgbClr val="002060"/>
                </a:solidFill>
              </a:rPr>
              <a:t>outcomes measurement</a:t>
            </a:r>
            <a:r>
              <a:rPr lang="en-US" b="1" i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QC within the institution will ensure speeding up of </a:t>
            </a:r>
            <a:r>
              <a:rPr lang="en-US" b="1" i="1" dirty="0" smtClean="0">
                <a:solidFill>
                  <a:srgbClr val="FF0000"/>
                </a:solidFill>
              </a:rPr>
              <a:t>changes needed </a:t>
            </a:r>
            <a:r>
              <a:rPr lang="en-US" b="1" i="1" dirty="0">
                <a:solidFill>
                  <a:srgbClr val="FF0000"/>
                </a:solidFill>
              </a:rPr>
              <a:t>for quality improvement within institutions.</a:t>
            </a:r>
            <a:endParaRPr lang="en-IN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36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Best practices in QA systems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3051"/>
            <a:ext cx="8596668" cy="4498312"/>
          </a:xfrm>
        </p:spPr>
        <p:txBody>
          <a:bodyPr>
            <a:normAutofit/>
          </a:bodyPr>
          <a:lstStyle/>
          <a:p>
            <a:r>
              <a:rPr lang="en-US" dirty="0"/>
              <a:t> It should include all major </a:t>
            </a:r>
            <a:r>
              <a:rPr lang="en-US" dirty="0" smtClean="0"/>
              <a:t>stakeholders</a:t>
            </a:r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should be open to external public </a:t>
            </a:r>
            <a:r>
              <a:rPr lang="en-US" dirty="0" smtClean="0"/>
              <a:t>scrutiny</a:t>
            </a:r>
          </a:p>
          <a:p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should be conducted in a consultative </a:t>
            </a:r>
            <a:r>
              <a:rPr lang="en-US" dirty="0" smtClean="0"/>
              <a:t>and consensus‑building fashion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It should be collegial but not be </a:t>
            </a:r>
            <a:r>
              <a:rPr lang="en-US" dirty="0" smtClean="0"/>
              <a:t>collusive</a:t>
            </a:r>
          </a:p>
          <a:p>
            <a:endParaRPr lang="en-US" dirty="0" smtClean="0"/>
          </a:p>
          <a:p>
            <a:r>
              <a:rPr lang="en-US" dirty="0"/>
              <a:t>Should balance academic priorities with those </a:t>
            </a:r>
            <a:r>
              <a:rPr lang="en-US" dirty="0" smtClean="0"/>
              <a:t>of regulating authorities</a:t>
            </a:r>
          </a:p>
          <a:p>
            <a:endParaRPr lang="en-US" dirty="0"/>
          </a:p>
          <a:p>
            <a:r>
              <a:rPr lang="en-US" dirty="0" smtClean="0"/>
              <a:t> It should </a:t>
            </a:r>
            <a:r>
              <a:rPr lang="en-US" dirty="0"/>
              <a:t>identify both strengths as well as </a:t>
            </a:r>
            <a:r>
              <a:rPr lang="en-US" dirty="0" smtClean="0"/>
              <a:t>weaknesses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31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9180"/>
          </a:xfrm>
        </p:spPr>
        <p:txBody>
          <a:bodyPr/>
          <a:lstStyle/>
          <a:p>
            <a:r>
              <a:rPr lang="en-US" dirty="0"/>
              <a:t>Best practices in QA systems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8760"/>
            <a:ext cx="8596668" cy="453260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/>
              <a:t>Should encourage innovation and reorientation toward changing health </a:t>
            </a:r>
            <a:r>
              <a:rPr lang="en-US" dirty="0" smtClean="0"/>
              <a:t>needs</a:t>
            </a:r>
          </a:p>
          <a:p>
            <a:endParaRPr lang="en-US" dirty="0"/>
          </a:p>
          <a:p>
            <a:r>
              <a:rPr lang="en-US" dirty="0"/>
              <a:t> Should monitor progress on an ongoing cycle of review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Should focus on achievement of </a:t>
            </a:r>
            <a:r>
              <a:rPr lang="en-US" dirty="0" smtClean="0"/>
              <a:t>self‑specified objectives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It should encourage a variety of methods of </a:t>
            </a:r>
            <a:r>
              <a:rPr lang="en-US" dirty="0" smtClean="0"/>
              <a:t>teaching and learning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Should ensure there are adequate </a:t>
            </a:r>
            <a:r>
              <a:rPr lang="en-US" dirty="0" smtClean="0"/>
              <a:t>resources to deliver the curriculum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Should be concerned with good outcomes and </a:t>
            </a:r>
            <a:r>
              <a:rPr lang="en-US" dirty="0" smtClean="0"/>
              <a:t>not just </a:t>
            </a:r>
            <a:r>
              <a:rPr lang="en-US" dirty="0"/>
              <a:t>detailed specifications of curriculum content.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3197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2776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                 Way forward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37361"/>
            <a:ext cx="8596668" cy="4304002"/>
          </a:xfrm>
        </p:spPr>
        <p:txBody>
          <a:bodyPr/>
          <a:lstStyle/>
          <a:p>
            <a:r>
              <a:rPr lang="en-US" dirty="0" smtClean="0"/>
              <a:t>Many medical </a:t>
            </a:r>
            <a:r>
              <a:rPr lang="en-US" dirty="0"/>
              <a:t>schools and universities, especially in the </a:t>
            </a:r>
            <a:r>
              <a:rPr lang="en-US" dirty="0" smtClean="0"/>
              <a:t>private sector</a:t>
            </a:r>
            <a:r>
              <a:rPr lang="en-US" dirty="0"/>
              <a:t>, have made QA an important part of their system </a:t>
            </a:r>
            <a:r>
              <a:rPr lang="en-US" dirty="0" smtClean="0"/>
              <a:t>of governance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Start a quality </a:t>
            </a:r>
            <a:r>
              <a:rPr lang="en-US" dirty="0" smtClean="0"/>
              <a:t>management system </a:t>
            </a:r>
            <a:r>
              <a:rPr lang="en-US" dirty="0"/>
              <a:t>using the </a:t>
            </a:r>
            <a:r>
              <a:rPr lang="en-US" b="1" dirty="0">
                <a:solidFill>
                  <a:srgbClr val="C00000"/>
                </a:solidFill>
              </a:rPr>
              <a:t>WFME </a:t>
            </a:r>
            <a:r>
              <a:rPr lang="en-US" b="1" dirty="0" smtClean="0">
                <a:solidFill>
                  <a:srgbClr val="C00000"/>
                </a:solidFill>
              </a:rPr>
              <a:t>standards </a:t>
            </a:r>
            <a:r>
              <a:rPr lang="en-US" dirty="0" smtClean="0"/>
              <a:t>or </a:t>
            </a:r>
            <a:r>
              <a:rPr lang="en-US" dirty="0"/>
              <a:t>the one put in place by </a:t>
            </a:r>
            <a:r>
              <a:rPr lang="en-US" b="1" dirty="0">
                <a:solidFill>
                  <a:srgbClr val="0070C0"/>
                </a:solidFill>
              </a:rPr>
              <a:t>NAAC </a:t>
            </a:r>
            <a:r>
              <a:rPr lang="en-US" dirty="0"/>
              <a:t>to review processes </a:t>
            </a:r>
            <a:r>
              <a:rPr lang="en-US" dirty="0" smtClean="0"/>
              <a:t>against standards </a:t>
            </a:r>
            <a:r>
              <a:rPr lang="en-US" dirty="0"/>
              <a:t>so that there is continuing quality </a:t>
            </a:r>
            <a:r>
              <a:rPr lang="en-US" dirty="0" smtClean="0"/>
              <a:t>improvement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Institutional </a:t>
            </a:r>
            <a:r>
              <a:rPr lang="en-US" b="1" dirty="0">
                <a:solidFill>
                  <a:srgbClr val="C00000"/>
                </a:solidFill>
              </a:rPr>
              <a:t>commitment </a:t>
            </a:r>
            <a:r>
              <a:rPr lang="en-US" dirty="0" smtClean="0"/>
              <a:t>to quality </a:t>
            </a:r>
            <a:r>
              <a:rPr lang="en-US" dirty="0"/>
              <a:t>that </a:t>
            </a:r>
            <a:r>
              <a:rPr lang="en-US" dirty="0" smtClean="0"/>
              <a:t>is recognized </a:t>
            </a:r>
            <a:r>
              <a:rPr lang="en-US" dirty="0"/>
              <a:t>by it as a critical part </a:t>
            </a:r>
            <a:r>
              <a:rPr lang="en-US" dirty="0" smtClean="0"/>
              <a:t>for success and recognition </a:t>
            </a:r>
            <a:r>
              <a:rPr lang="en-US" dirty="0"/>
              <a:t>for institutional </a:t>
            </a:r>
            <a:r>
              <a:rPr lang="en-US" dirty="0" smtClean="0"/>
              <a:t>excellence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Outcomes </a:t>
            </a:r>
            <a:r>
              <a:rPr lang="en-US" b="1" dirty="0">
                <a:solidFill>
                  <a:srgbClr val="002060"/>
                </a:solidFill>
              </a:rPr>
              <a:t>are measured and monitored</a:t>
            </a:r>
            <a:r>
              <a:rPr lang="en-US" dirty="0"/>
              <a:t>, </a:t>
            </a:r>
            <a:r>
              <a:rPr lang="en-US" dirty="0" smtClean="0"/>
              <a:t>clinical supervisors and faculty </a:t>
            </a:r>
            <a:r>
              <a:rPr lang="en-US" dirty="0"/>
              <a:t>must be involved in the QC 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3252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      At </a:t>
            </a:r>
            <a:r>
              <a:rPr lang="en-IN" dirty="0"/>
              <a:t>the national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a globally interconnected world, </a:t>
            </a:r>
            <a:r>
              <a:rPr lang="en-US" dirty="0" smtClean="0"/>
              <a:t>the National </a:t>
            </a:r>
            <a:r>
              <a:rPr lang="en-US" dirty="0"/>
              <a:t>Accreditation Agency must take initiative to </a:t>
            </a:r>
            <a:r>
              <a:rPr lang="en-US" b="1" dirty="0" smtClean="0"/>
              <a:t>apply for </a:t>
            </a:r>
            <a:r>
              <a:rPr lang="en-US" b="1" dirty="0"/>
              <a:t>recognition status with the </a:t>
            </a:r>
            <a:r>
              <a:rPr lang="en-US" b="1" dirty="0" smtClean="0"/>
              <a:t>WFME.</a:t>
            </a:r>
          </a:p>
          <a:p>
            <a:r>
              <a:rPr lang="en-US" b="1" dirty="0"/>
              <a:t>Recognition of MCI/NMC by the WFME </a:t>
            </a:r>
            <a:r>
              <a:rPr lang="en-US" dirty="0"/>
              <a:t>will make </a:t>
            </a:r>
            <a:r>
              <a:rPr lang="en-US" dirty="0" smtClean="0"/>
              <a:t>medical colleges </a:t>
            </a:r>
            <a:r>
              <a:rPr lang="en-US" dirty="0"/>
              <a:t>recognized by NMC to get included in the </a:t>
            </a:r>
            <a:r>
              <a:rPr lang="en-US" dirty="0" smtClean="0"/>
              <a:t>World Directory </a:t>
            </a:r>
            <a:r>
              <a:rPr lang="en-US" dirty="0"/>
              <a:t>of Medical Schools (ECFMG 2024 deadline) </a:t>
            </a:r>
            <a:r>
              <a:rPr lang="en-US" dirty="0" smtClean="0"/>
              <a:t>and IMGs </a:t>
            </a:r>
            <a:r>
              <a:rPr lang="en-US" dirty="0"/>
              <a:t>eligible to work abroad. </a:t>
            </a:r>
            <a:endParaRPr lang="en-US" dirty="0" smtClean="0"/>
          </a:p>
          <a:p>
            <a:r>
              <a:rPr lang="en-US" dirty="0"/>
              <a:t>The </a:t>
            </a:r>
            <a:r>
              <a:rPr lang="en-US" dirty="0" smtClean="0"/>
              <a:t>WFME standards </a:t>
            </a:r>
            <a:r>
              <a:rPr lang="en-US" dirty="0"/>
              <a:t>are intended to be a template from which </a:t>
            </a:r>
            <a:r>
              <a:rPr lang="en-US" dirty="0" smtClean="0"/>
              <a:t>standards suitable </a:t>
            </a:r>
            <a:r>
              <a:rPr lang="en-US" dirty="0"/>
              <a:t>for local use can be developed</a:t>
            </a:r>
            <a:r>
              <a:rPr lang="en-US" dirty="0" smtClean="0"/>
              <a:t>.</a:t>
            </a:r>
          </a:p>
          <a:p>
            <a:r>
              <a:rPr lang="en-US" dirty="0"/>
              <a:t>India can opt to have its </a:t>
            </a:r>
            <a:r>
              <a:rPr lang="en-US" b="1" dirty="0">
                <a:solidFill>
                  <a:srgbClr val="C00000"/>
                </a:solidFill>
              </a:rPr>
              <a:t>own framework </a:t>
            </a:r>
            <a:r>
              <a:rPr lang="en-US" dirty="0"/>
              <a:t>(USA and UK </a:t>
            </a:r>
            <a:r>
              <a:rPr lang="en-US" dirty="0" smtClean="0"/>
              <a:t>have their </a:t>
            </a:r>
            <a:r>
              <a:rPr lang="en-US" dirty="0"/>
              <a:t>own) provided we fulfill the broad WFME criteria for accrediting </a:t>
            </a:r>
            <a:r>
              <a:rPr lang="en-US" dirty="0" smtClean="0"/>
              <a:t>agencies.</a:t>
            </a:r>
            <a:endParaRPr lang="en-US" dirty="0"/>
          </a:p>
          <a:p>
            <a:r>
              <a:rPr lang="en-US" dirty="0" smtClean="0"/>
              <a:t> Most </a:t>
            </a:r>
            <a:r>
              <a:rPr lang="en-US" dirty="0"/>
              <a:t>countries of the world’s </a:t>
            </a:r>
            <a:r>
              <a:rPr lang="en-US" dirty="0" smtClean="0"/>
              <a:t>national accreditation </a:t>
            </a:r>
            <a:r>
              <a:rPr lang="en-US" dirty="0"/>
              <a:t>agencies are already recognized by the WFME</a:t>
            </a:r>
            <a:r>
              <a:rPr lang="en-US" dirty="0" smtClean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2941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For QA system to be more effective, there is need for a closer scrutiny of educational processes and outcomes measurement.</a:t>
            </a:r>
          </a:p>
          <a:p>
            <a:r>
              <a:rPr lang="en-US" sz="2800" dirty="0"/>
              <a:t>QC within the institution will ensure speeding up of changes needed for quality improvement within institutions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We just need to </a:t>
            </a:r>
            <a:r>
              <a:rPr lang="en-US" sz="2800" b="1" dirty="0">
                <a:solidFill>
                  <a:srgbClr val="C00000"/>
                </a:solidFill>
              </a:rPr>
              <a:t>set up a system </a:t>
            </a:r>
            <a:r>
              <a:rPr lang="en-US" sz="2800" dirty="0"/>
              <a:t>and </a:t>
            </a:r>
            <a:r>
              <a:rPr lang="en-US" sz="2800" dirty="0" smtClean="0"/>
              <a:t>start measuring </a:t>
            </a:r>
            <a:r>
              <a:rPr lang="en-US" sz="2800" dirty="0"/>
              <a:t>and monitoring attainment of our stated outcomes.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239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400" dirty="0"/>
              <a:t>The Concerns,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Available Guiding Frameworks, and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Way Forward to </a:t>
            </a:r>
            <a:r>
              <a:rPr lang="en-US" sz="2400" dirty="0" smtClean="0"/>
              <a:t>Improve </a:t>
            </a:r>
            <a:r>
              <a:rPr lang="en-US" sz="2400" dirty="0"/>
              <a:t>Quality and Patient </a:t>
            </a:r>
            <a:r>
              <a:rPr lang="en-US" sz="2400" dirty="0" smtClean="0"/>
              <a:t>Safety.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6276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7730"/>
          </a:xfrm>
        </p:spPr>
        <p:txBody>
          <a:bodyPr/>
          <a:lstStyle/>
          <a:p>
            <a:r>
              <a:rPr lang="en-US" dirty="0" smtClean="0"/>
              <a:t>Indian Medical Graduate (IMG)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4582" y="2160588"/>
            <a:ext cx="7762874" cy="38814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2920365"/>
            <a:ext cx="9525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278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India has the largest number of medical schools in the </a:t>
            </a:r>
            <a:r>
              <a:rPr lang="en-US" dirty="0" smtClean="0"/>
              <a:t>world with </a:t>
            </a:r>
            <a:r>
              <a:rPr lang="en-US" dirty="0"/>
              <a:t>619 listed on the National Medical Commission (</a:t>
            </a:r>
            <a:r>
              <a:rPr lang="en-US" dirty="0" smtClean="0"/>
              <a:t>NMC)Website. </a:t>
            </a:r>
          </a:p>
          <a:p>
            <a:r>
              <a:rPr lang="en-US" dirty="0" smtClean="0"/>
              <a:t>340 </a:t>
            </a:r>
            <a:r>
              <a:rPr lang="en-US" dirty="0"/>
              <a:t>are administered by the </a:t>
            </a:r>
            <a:r>
              <a:rPr lang="en-US" dirty="0" smtClean="0"/>
              <a:t>government and </a:t>
            </a:r>
            <a:r>
              <a:rPr lang="en-US" dirty="0"/>
              <a:t>279 in the private </a:t>
            </a:r>
            <a:r>
              <a:rPr lang="en-US" dirty="0" smtClean="0"/>
              <a:t>sector. </a:t>
            </a:r>
          </a:p>
          <a:p>
            <a:r>
              <a:rPr lang="en-US" dirty="0" smtClean="0"/>
              <a:t>Together, they </a:t>
            </a:r>
            <a:r>
              <a:rPr lang="en-US" dirty="0"/>
              <a:t>admit </a:t>
            </a:r>
            <a:r>
              <a:rPr lang="en-US" dirty="0" smtClean="0"/>
              <a:t>126,000 students </a:t>
            </a:r>
            <a:r>
              <a:rPr lang="en-US" dirty="0"/>
              <a:t>every year who will become the Indian </a:t>
            </a:r>
            <a:r>
              <a:rPr lang="en-US" dirty="0" smtClean="0"/>
              <a:t>medical graduates(IMGs).</a:t>
            </a:r>
          </a:p>
          <a:p>
            <a:r>
              <a:rPr lang="en-US" dirty="0" smtClean="0"/>
              <a:t>Out of this 619 listed colleges </a:t>
            </a:r>
            <a:r>
              <a:rPr lang="en-US" dirty="0"/>
              <a:t>483 are recognized and the remaining are in </a:t>
            </a:r>
            <a:r>
              <a:rPr lang="en-US" dirty="0" smtClean="0"/>
              <a:t>the process </a:t>
            </a:r>
            <a:r>
              <a:rPr lang="en-US" dirty="0"/>
              <a:t>of getting full recognition</a:t>
            </a:r>
            <a:r>
              <a:rPr lang="en-US" dirty="0" smtClean="0"/>
              <a:t>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process </a:t>
            </a:r>
            <a:r>
              <a:rPr lang="en-US" dirty="0" smtClean="0"/>
              <a:t>of recognition </a:t>
            </a:r>
            <a:r>
              <a:rPr lang="en-US" dirty="0"/>
              <a:t>of these colleges is based on fulfillment of input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Standards</a:t>
            </a:r>
            <a:r>
              <a:rPr lang="en-US" dirty="0"/>
              <a:t> (</a:t>
            </a:r>
            <a:r>
              <a:rPr lang="en-US" b="1" dirty="0"/>
              <a:t>minimum requirements</a:t>
            </a:r>
            <a:r>
              <a:rPr lang="en-US" dirty="0" smtClean="0"/>
              <a:t>) regarding </a:t>
            </a:r>
            <a:r>
              <a:rPr lang="en-US" dirty="0"/>
              <a:t>infrastructure facilities and faculty </a:t>
            </a:r>
            <a:r>
              <a:rPr lang="en-US" dirty="0" smtClean="0"/>
              <a:t>which the </a:t>
            </a:r>
            <a:r>
              <a:rPr lang="en-US" dirty="0"/>
              <a:t>institution must fulfill.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724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0600"/>
          </a:xfrm>
        </p:spPr>
        <p:txBody>
          <a:bodyPr/>
          <a:lstStyle/>
          <a:p>
            <a:r>
              <a:rPr lang="en-IN" dirty="0" smtClean="0"/>
              <a:t>                     The </a:t>
            </a:r>
            <a:r>
              <a:rPr lang="en-IN" dirty="0"/>
              <a:t>concern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78917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concern </a:t>
            </a:r>
            <a:r>
              <a:rPr lang="en-US" dirty="0"/>
              <a:t>remains whether the </a:t>
            </a:r>
            <a:r>
              <a:rPr lang="en-US" dirty="0" smtClean="0"/>
              <a:t>student assessment </a:t>
            </a:r>
            <a:r>
              <a:rPr lang="en-US" dirty="0"/>
              <a:t>system actually measures the stated </a:t>
            </a:r>
            <a:r>
              <a:rPr lang="en-US" dirty="0" smtClean="0"/>
              <a:t>expected graduate </a:t>
            </a:r>
            <a:r>
              <a:rPr lang="en-US" dirty="0"/>
              <a:t>outcomes and whether the proposed exit </a:t>
            </a:r>
            <a:r>
              <a:rPr lang="en-US" dirty="0" smtClean="0"/>
              <a:t>licensing examination </a:t>
            </a:r>
            <a:r>
              <a:rPr lang="en-US" dirty="0"/>
              <a:t>would ensure that these graduate outcomes </a:t>
            </a:r>
            <a:r>
              <a:rPr lang="en-US" dirty="0" smtClean="0"/>
              <a:t>are measured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2060"/>
                </a:solidFill>
              </a:rPr>
              <a:t>CBME document </a:t>
            </a:r>
            <a:r>
              <a:rPr lang="en-US" dirty="0" smtClean="0"/>
              <a:t>interpretation </a:t>
            </a:r>
            <a:r>
              <a:rPr lang="en-US" dirty="0"/>
              <a:t>by </a:t>
            </a:r>
            <a:r>
              <a:rPr lang="en-US" dirty="0" smtClean="0"/>
              <a:t>the universities </a:t>
            </a:r>
            <a:r>
              <a:rPr lang="en-US" dirty="0"/>
              <a:t>and its affiliated colleges due to their </a:t>
            </a:r>
            <a:r>
              <a:rPr lang="en-US" dirty="0" smtClean="0"/>
              <a:t>varying institutional </a:t>
            </a:r>
            <a:r>
              <a:rPr lang="en-US" dirty="0"/>
              <a:t>ethos and will take time to become of </a:t>
            </a:r>
            <a:r>
              <a:rPr lang="en-US" dirty="0" smtClean="0"/>
              <a:t>uniform acceptable </a:t>
            </a:r>
            <a:r>
              <a:rPr lang="en-US" dirty="0"/>
              <a:t>standard across this vast </a:t>
            </a:r>
            <a:r>
              <a:rPr lang="en-US" dirty="0" smtClean="0"/>
              <a:t>country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 smtClean="0"/>
              <a:t>it is driven </a:t>
            </a:r>
            <a:r>
              <a:rPr lang="en-US" b="1" dirty="0" smtClean="0">
                <a:solidFill>
                  <a:schemeClr val="tx1"/>
                </a:solidFill>
              </a:rPr>
              <a:t>by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accreditation </a:t>
            </a:r>
            <a:r>
              <a:rPr lang="en-US" dirty="0"/>
              <a:t>regulations that start scrutiny of </a:t>
            </a:r>
            <a:r>
              <a:rPr lang="en-US" dirty="0" smtClean="0"/>
              <a:t>educational processes </a:t>
            </a:r>
            <a:r>
              <a:rPr lang="en-US" dirty="0"/>
              <a:t>and stated </a:t>
            </a:r>
            <a:r>
              <a:rPr lang="en-US" dirty="0" smtClean="0"/>
              <a:t>outcomes and faulty </a:t>
            </a:r>
            <a:r>
              <a:rPr lang="en-US" dirty="0"/>
              <a:t>examination systems will lead to questionable </a:t>
            </a:r>
            <a:r>
              <a:rPr lang="en-US" b="1" dirty="0">
                <a:solidFill>
                  <a:srgbClr val="FF0000"/>
                </a:solidFill>
              </a:rPr>
              <a:t>“</a:t>
            </a:r>
            <a:r>
              <a:rPr lang="en-US" b="1" dirty="0" smtClean="0">
                <a:solidFill>
                  <a:srgbClr val="FF0000"/>
                </a:solidFill>
              </a:rPr>
              <a:t>job readiness</a:t>
            </a:r>
            <a:r>
              <a:rPr lang="en-US" b="1" dirty="0">
                <a:solidFill>
                  <a:srgbClr val="FF0000"/>
                </a:solidFill>
              </a:rPr>
              <a:t>” </a:t>
            </a:r>
            <a:r>
              <a:rPr lang="en-US" dirty="0"/>
              <a:t>of graduates in managing cases commonly seen </a:t>
            </a:r>
            <a:r>
              <a:rPr lang="en-US" dirty="0" smtClean="0"/>
              <a:t>at primary </a:t>
            </a:r>
            <a:r>
              <a:rPr lang="en-US" dirty="0"/>
              <a:t>care and ambulatory settings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348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343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It </a:t>
            </a:r>
            <a:r>
              <a:rPr lang="en-US" dirty="0"/>
              <a:t>is imperative that medical colleges </a:t>
            </a:r>
            <a:r>
              <a:rPr lang="en-US" dirty="0" smtClean="0"/>
              <a:t>need to </a:t>
            </a:r>
            <a:r>
              <a:rPr lang="en-US" dirty="0"/>
              <a:t>maintain and improve quality so as to be highly </a:t>
            </a:r>
            <a:r>
              <a:rPr lang="en-US" dirty="0" smtClean="0"/>
              <a:t>sought after </a:t>
            </a:r>
            <a:r>
              <a:rPr lang="en-US" dirty="0"/>
              <a:t>by academically brighter students.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</a:t>
            </a:r>
            <a:r>
              <a:rPr lang="en-US" dirty="0"/>
              <a:t>, </a:t>
            </a:r>
            <a:r>
              <a:rPr lang="en-US" dirty="0" smtClean="0"/>
              <a:t>maintaining </a:t>
            </a:r>
            <a:r>
              <a:rPr lang="en-US" b="1" dirty="0" smtClean="0">
                <a:solidFill>
                  <a:srgbClr val="C00000"/>
                </a:solidFill>
              </a:rPr>
              <a:t>quality </a:t>
            </a:r>
            <a:r>
              <a:rPr lang="en-US" b="1" dirty="0">
                <a:solidFill>
                  <a:srgbClr val="C00000"/>
                </a:solidFill>
              </a:rPr>
              <a:t>assurance (QA) </a:t>
            </a:r>
            <a:r>
              <a:rPr lang="en-US" dirty="0"/>
              <a:t>and engaging in </a:t>
            </a:r>
            <a:r>
              <a:rPr lang="en-US" b="1" dirty="0">
                <a:solidFill>
                  <a:srgbClr val="002060"/>
                </a:solidFill>
              </a:rPr>
              <a:t>continuing quality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      improvement</a:t>
            </a:r>
            <a:r>
              <a:rPr lang="en-US" dirty="0" smtClean="0"/>
              <a:t> </a:t>
            </a:r>
            <a:r>
              <a:rPr lang="en-US" dirty="0"/>
              <a:t>are also critical for the survival of the </a:t>
            </a:r>
            <a:r>
              <a:rPr lang="en-US" dirty="0" smtClean="0"/>
              <a:t>medical school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Another area of concern for the IMG is whether </a:t>
            </a:r>
            <a:r>
              <a:rPr lang="en-US" dirty="0" smtClean="0"/>
              <a:t>the qualification </a:t>
            </a:r>
            <a:r>
              <a:rPr lang="en-US" dirty="0"/>
              <a:t>and license to practice in India are </a:t>
            </a:r>
            <a:r>
              <a:rPr lang="en-US" dirty="0" smtClean="0"/>
              <a:t>accepted globally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need for </a:t>
            </a:r>
            <a:r>
              <a:rPr lang="en-US" b="1" dirty="0">
                <a:solidFill>
                  <a:srgbClr val="002060"/>
                </a:solidFill>
              </a:rPr>
              <a:t>global recognition </a:t>
            </a:r>
            <a:r>
              <a:rPr lang="en-US" dirty="0"/>
              <a:t>of </a:t>
            </a:r>
            <a:r>
              <a:rPr lang="en-US" dirty="0" smtClean="0"/>
              <a:t>India’s </a:t>
            </a:r>
            <a:r>
              <a:rPr lang="en-US" b="1" dirty="0"/>
              <a:t>National Accreditation Agency </a:t>
            </a:r>
            <a:r>
              <a:rPr lang="en-US" dirty="0"/>
              <a:t>as being robust and trustworthy to accept that IMGs are products of an educational system where the quality checks and systems are in place that measures outcome competencies. </a:t>
            </a:r>
            <a:r>
              <a:rPr lang="en-US" b="1" dirty="0">
                <a:solidFill>
                  <a:srgbClr val="002060"/>
                </a:solidFill>
              </a:rPr>
              <a:t>They can be trusted with patient safety and standard of care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0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Quality, Quality Control, Quality Assurance, </a:t>
            </a:r>
            <a:br>
              <a:rPr lang="en-US" sz="2800" dirty="0"/>
            </a:br>
            <a:r>
              <a:rPr lang="en-US" sz="2800" dirty="0"/>
              <a:t>and Quality Improvement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measuring </a:t>
            </a:r>
            <a:r>
              <a:rPr lang="en-US" b="1" dirty="0">
                <a:solidFill>
                  <a:srgbClr val="002060"/>
                </a:solidFill>
              </a:rPr>
              <a:t>Q</a:t>
            </a:r>
            <a:r>
              <a:rPr lang="en-US" b="1" dirty="0" smtClean="0">
                <a:solidFill>
                  <a:srgbClr val="002060"/>
                </a:solidFill>
              </a:rPr>
              <a:t>uality</a:t>
            </a:r>
            <a:r>
              <a:rPr lang="en-US" b="1" dirty="0">
                <a:solidFill>
                  <a:srgbClr val="002060"/>
                </a:solidFill>
              </a:rPr>
              <a:t>,</a:t>
            </a:r>
            <a:r>
              <a:rPr lang="en-US" dirty="0"/>
              <a:t> we need to have standards against </a:t>
            </a:r>
            <a:r>
              <a:rPr lang="en-US" dirty="0" smtClean="0"/>
              <a:t>which attainment </a:t>
            </a:r>
            <a:r>
              <a:rPr lang="en-US" dirty="0"/>
              <a:t>of quality is </a:t>
            </a:r>
            <a:r>
              <a:rPr lang="en-US" dirty="0" smtClean="0"/>
              <a:t>measured.</a:t>
            </a:r>
          </a:p>
          <a:p>
            <a:r>
              <a:rPr lang="en-US" b="1" dirty="0">
                <a:solidFill>
                  <a:srgbClr val="C00000"/>
                </a:solidFill>
              </a:rPr>
              <a:t>Quality control (QC) </a:t>
            </a:r>
            <a:r>
              <a:rPr lang="en-US" dirty="0"/>
              <a:t>is </a:t>
            </a:r>
            <a:r>
              <a:rPr lang="en-US" dirty="0" smtClean="0"/>
              <a:t>used to </a:t>
            </a:r>
            <a:r>
              <a:rPr lang="en-US" dirty="0"/>
              <a:t>verify quality of output of an educational system of </a:t>
            </a:r>
            <a:r>
              <a:rPr lang="en-US" dirty="0" smtClean="0"/>
              <a:t>the product </a:t>
            </a:r>
            <a:r>
              <a:rPr lang="en-US" dirty="0"/>
              <a:t>at the workplace and is done by </a:t>
            </a:r>
            <a:r>
              <a:rPr lang="en-US" dirty="0" smtClean="0"/>
              <a:t>supervisors.</a:t>
            </a:r>
          </a:p>
          <a:p>
            <a:r>
              <a:rPr lang="en-US" dirty="0"/>
              <a:t>In health and medical education, the preferred term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002060"/>
                </a:solidFill>
              </a:rPr>
              <a:t>Quality Assurance </a:t>
            </a:r>
            <a:r>
              <a:rPr lang="en-US" dirty="0" smtClean="0"/>
              <a:t>so </a:t>
            </a:r>
            <a:r>
              <a:rPr lang="en-US" dirty="0"/>
              <a:t>that pre‑identified, defined, and measurable </a:t>
            </a:r>
            <a:r>
              <a:rPr lang="en-US" dirty="0" smtClean="0"/>
              <a:t>educational including </a:t>
            </a:r>
            <a:r>
              <a:rPr lang="en-US" dirty="0"/>
              <a:t>graduate </a:t>
            </a:r>
            <a:r>
              <a:rPr lang="en-US" dirty="0" smtClean="0"/>
              <a:t>outcomes.</a:t>
            </a:r>
          </a:p>
          <a:p>
            <a:r>
              <a:rPr lang="en-US" b="1" i="1" dirty="0"/>
              <a:t>“</a:t>
            </a:r>
            <a:r>
              <a:rPr lang="en-US" b="1" i="1" dirty="0" smtClean="0"/>
              <a:t>the totality </a:t>
            </a:r>
            <a:r>
              <a:rPr lang="en-US" b="1" i="1" dirty="0"/>
              <a:t>of systems, resources, and information devoted </a:t>
            </a:r>
            <a:r>
              <a:rPr lang="en-US" b="1" i="1" dirty="0" smtClean="0"/>
              <a:t>to maintaining </a:t>
            </a:r>
            <a:r>
              <a:rPr lang="en-US" b="1" i="1" dirty="0"/>
              <a:t>and improving the quality and standards </a:t>
            </a:r>
            <a:r>
              <a:rPr lang="en-US" b="1" i="1" dirty="0" smtClean="0"/>
              <a:t>of teaching</a:t>
            </a:r>
            <a:r>
              <a:rPr lang="en-US" b="1" i="1" dirty="0"/>
              <a:t>, scholarship, and research and of students learning experience”. </a:t>
            </a: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_______________                          UK </a:t>
            </a:r>
            <a:r>
              <a:rPr lang="en-US" b="1" i="1" dirty="0">
                <a:solidFill>
                  <a:srgbClr val="C00000"/>
                </a:solidFill>
              </a:rPr>
              <a:t>Higher Education Agency </a:t>
            </a:r>
            <a:endParaRPr lang="en-IN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18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3100" dirty="0"/>
              <a:t>World Federation for Medical Education standards for internal quality management</a:t>
            </a:r>
            <a:endParaRPr lang="en-IN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958156" cy="3880773"/>
          </a:xfrm>
        </p:spPr>
        <p:txBody>
          <a:bodyPr/>
          <a:lstStyle/>
          <a:p>
            <a:r>
              <a:rPr lang="en-US" b="1" i="1" dirty="0">
                <a:solidFill>
                  <a:srgbClr val="C00000"/>
                </a:solidFill>
              </a:rPr>
              <a:t>For institutions aiming to improve the quality of </a:t>
            </a:r>
            <a:r>
              <a:rPr lang="en-US" b="1" i="1" dirty="0" smtClean="0">
                <a:solidFill>
                  <a:srgbClr val="C00000"/>
                </a:solidFill>
              </a:rPr>
              <a:t>medical education </a:t>
            </a:r>
            <a:r>
              <a:rPr lang="en-US" b="1" i="1" dirty="0">
                <a:solidFill>
                  <a:srgbClr val="C00000"/>
                </a:solidFill>
              </a:rPr>
              <a:t>in a systematic and effective way, </a:t>
            </a:r>
            <a:r>
              <a:rPr lang="en-US" b="1" i="1" dirty="0" smtClean="0">
                <a:solidFill>
                  <a:srgbClr val="002060"/>
                </a:solidFill>
              </a:rPr>
              <a:t>initiate </a:t>
            </a:r>
            <a:r>
              <a:rPr lang="en-US" b="1" i="1" dirty="0">
                <a:solidFill>
                  <a:srgbClr val="002060"/>
                </a:solidFill>
              </a:rPr>
              <a:t>QA as the </a:t>
            </a:r>
            <a:r>
              <a:rPr lang="en-US" b="1" i="1" dirty="0" smtClean="0">
                <a:solidFill>
                  <a:srgbClr val="002060"/>
                </a:solidFill>
              </a:rPr>
              <a:t>first step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endParaRPr lang="en-US" b="1" i="1" dirty="0" smtClean="0">
              <a:solidFill>
                <a:srgbClr val="C00000"/>
              </a:solidFill>
            </a:endParaRPr>
          </a:p>
          <a:p>
            <a:r>
              <a:rPr lang="en-IN" b="1" dirty="0"/>
              <a:t>Educational </a:t>
            </a:r>
            <a:r>
              <a:rPr lang="en-IN" b="1" dirty="0" smtClean="0"/>
              <a:t>methods and experiences.</a:t>
            </a:r>
          </a:p>
          <a:p>
            <a:r>
              <a:rPr lang="en-US" b="1" dirty="0"/>
              <a:t>Assessment </a:t>
            </a:r>
            <a:r>
              <a:rPr lang="en-US" b="1" dirty="0" smtClean="0"/>
              <a:t>in support </a:t>
            </a:r>
            <a:r>
              <a:rPr lang="en-US" b="1" dirty="0"/>
              <a:t>of </a:t>
            </a:r>
            <a:r>
              <a:rPr lang="en-US" b="1" dirty="0" smtClean="0"/>
              <a:t>learning.</a:t>
            </a:r>
          </a:p>
          <a:p>
            <a:r>
              <a:rPr lang="en-IN" b="1" dirty="0"/>
              <a:t> Quality control </a:t>
            </a:r>
            <a:r>
              <a:rPr lang="en-IN" b="1" dirty="0" smtClean="0"/>
              <a:t>of assessments.</a:t>
            </a:r>
          </a:p>
          <a:p>
            <a:r>
              <a:rPr lang="en-IN" b="1" dirty="0"/>
              <a:t> Student </a:t>
            </a:r>
            <a:r>
              <a:rPr lang="en-IN" b="1" dirty="0" smtClean="0"/>
              <a:t>counselling and support.</a:t>
            </a:r>
          </a:p>
          <a:p>
            <a:r>
              <a:rPr lang="en-US" b="1" dirty="0" smtClean="0"/>
              <a:t>Continuing professional development for </a:t>
            </a:r>
            <a:r>
              <a:rPr lang="en-US" b="1" dirty="0"/>
              <a:t>academic </a:t>
            </a:r>
            <a:r>
              <a:rPr lang="en-US" b="1" dirty="0" smtClean="0"/>
              <a:t>staff.</a:t>
            </a:r>
          </a:p>
          <a:p>
            <a:r>
              <a:rPr lang="en-IN" b="1" dirty="0"/>
              <a:t>Clinical </a:t>
            </a:r>
            <a:r>
              <a:rPr lang="en-IN" b="1" dirty="0" smtClean="0"/>
              <a:t>training resources.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27410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Quality Assurance System: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0211"/>
            <a:ext cx="8596668" cy="4361152"/>
          </a:xfrm>
        </p:spPr>
        <p:txBody>
          <a:bodyPr/>
          <a:lstStyle/>
          <a:p>
            <a:r>
              <a:rPr lang="en-US" dirty="0"/>
              <a:t>There are two important components of QA in the </a:t>
            </a:r>
            <a:r>
              <a:rPr lang="en-US" dirty="0" smtClean="0"/>
              <a:t>QA system</a:t>
            </a:r>
            <a:r>
              <a:rPr lang="en-US" dirty="0"/>
              <a:t>, namely the </a:t>
            </a:r>
            <a:r>
              <a:rPr lang="en-US" b="1" dirty="0">
                <a:solidFill>
                  <a:srgbClr val="002060"/>
                </a:solidFill>
              </a:rPr>
              <a:t>internal and the external QA process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internal </a:t>
            </a:r>
            <a:r>
              <a:rPr lang="en-US" b="1" dirty="0">
                <a:solidFill>
                  <a:srgbClr val="C00000"/>
                </a:solidFill>
              </a:rPr>
              <a:t>QA system </a:t>
            </a:r>
            <a:r>
              <a:rPr lang="en-US" dirty="0"/>
              <a:t>is more important since the </a:t>
            </a:r>
            <a:r>
              <a:rPr lang="en-US" dirty="0" smtClean="0"/>
              <a:t>educational dynamics </a:t>
            </a:r>
            <a:r>
              <a:rPr lang="en-US" dirty="0"/>
              <a:t>among the student, the teacher, and the </a:t>
            </a:r>
            <a:r>
              <a:rPr lang="en-US" dirty="0" smtClean="0"/>
              <a:t>educational environment </a:t>
            </a:r>
            <a:r>
              <a:rPr lang="en-US" dirty="0"/>
              <a:t>and facilities in which this happens is within </a:t>
            </a:r>
            <a:r>
              <a:rPr lang="en-US" dirty="0" smtClean="0"/>
              <a:t>the institution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Institution should have a </a:t>
            </a:r>
            <a:r>
              <a:rPr lang="en-US" dirty="0"/>
              <a:t>system aimed at </a:t>
            </a:r>
            <a:r>
              <a:rPr lang="en-US" b="1" dirty="0">
                <a:solidFill>
                  <a:srgbClr val="C00000"/>
                </a:solidFill>
              </a:rPr>
              <a:t>improving the </a:t>
            </a:r>
            <a:r>
              <a:rPr lang="en-US" b="1" dirty="0" smtClean="0">
                <a:solidFill>
                  <a:srgbClr val="C00000"/>
                </a:solidFill>
              </a:rPr>
              <a:t>processes </a:t>
            </a:r>
            <a:r>
              <a:rPr lang="en-US" dirty="0" smtClean="0"/>
              <a:t>would </a:t>
            </a:r>
            <a:r>
              <a:rPr lang="en-US" dirty="0"/>
              <a:t>require frequent </a:t>
            </a:r>
            <a:r>
              <a:rPr lang="en-US" b="1" dirty="0">
                <a:solidFill>
                  <a:srgbClr val="C00000"/>
                </a:solidFill>
              </a:rPr>
              <a:t>periodic reviews </a:t>
            </a:r>
            <a:r>
              <a:rPr lang="en-US" dirty="0"/>
              <a:t>and </a:t>
            </a:r>
            <a:r>
              <a:rPr lang="en-US" b="1" dirty="0">
                <a:solidFill>
                  <a:srgbClr val="002060"/>
                </a:solidFill>
              </a:rPr>
              <a:t>remedial </a:t>
            </a:r>
            <a:r>
              <a:rPr lang="en-US" b="1" dirty="0" smtClean="0">
                <a:solidFill>
                  <a:srgbClr val="002060"/>
                </a:solidFill>
              </a:rPr>
              <a:t>action </a:t>
            </a:r>
            <a:r>
              <a:rPr lang="en-US" dirty="0" smtClean="0"/>
              <a:t>has </a:t>
            </a:r>
            <a:r>
              <a:rPr lang="en-US" dirty="0"/>
              <a:t>to be initiated from within. 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>
                <a:solidFill>
                  <a:srgbClr val="002060"/>
                </a:solidFill>
              </a:rPr>
              <a:t>It is good practice for </a:t>
            </a:r>
            <a:r>
              <a:rPr lang="en-US" i="1" dirty="0" smtClean="0">
                <a:solidFill>
                  <a:srgbClr val="002060"/>
                </a:solidFill>
              </a:rPr>
              <a:t>the institution </a:t>
            </a:r>
            <a:r>
              <a:rPr lang="en-US" i="1" dirty="0">
                <a:solidFill>
                  <a:srgbClr val="002060"/>
                </a:solidFill>
              </a:rPr>
              <a:t>to invite external educational experts 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787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1990"/>
          </a:xfrm>
        </p:spPr>
        <p:txBody>
          <a:bodyPr/>
          <a:lstStyle/>
          <a:p>
            <a:r>
              <a:rPr lang="en-IN" dirty="0" smtClean="0"/>
              <a:t>            External </a:t>
            </a:r>
            <a:r>
              <a:rPr lang="en-IN" dirty="0"/>
              <a:t>QA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other component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C00000"/>
                </a:solidFill>
              </a:rPr>
              <a:t>external QA </a:t>
            </a:r>
            <a:r>
              <a:rPr lang="en-US" dirty="0" smtClean="0"/>
              <a:t>practiced </a:t>
            </a:r>
            <a:r>
              <a:rPr lang="en-US" dirty="0"/>
              <a:t>in many </a:t>
            </a:r>
            <a:r>
              <a:rPr lang="en-US" dirty="0" smtClean="0"/>
              <a:t>countries through </a:t>
            </a:r>
            <a:r>
              <a:rPr lang="en-US" dirty="0"/>
              <a:t>accreditation.</a:t>
            </a:r>
          </a:p>
          <a:p>
            <a:r>
              <a:rPr lang="en-US" dirty="0"/>
              <a:t>This external scrutiny confirms that the medical school </a:t>
            </a:r>
            <a:r>
              <a:rPr lang="en-US" dirty="0" smtClean="0"/>
              <a:t>is adopting </a:t>
            </a:r>
            <a:r>
              <a:rPr lang="en-US" dirty="0"/>
              <a:t>the right methodological approaches that </a:t>
            </a:r>
            <a:r>
              <a:rPr lang="en-US" dirty="0" smtClean="0"/>
              <a:t>ensure quality </a:t>
            </a:r>
            <a:r>
              <a:rPr lang="en-US" dirty="0"/>
              <a:t>for all stakeholders, including the </a:t>
            </a:r>
            <a:r>
              <a:rPr lang="en-US" dirty="0" smtClean="0"/>
              <a:t>community that depends </a:t>
            </a:r>
            <a:r>
              <a:rPr lang="en-US" dirty="0"/>
              <a:t>on the medical school for producing safe, </a:t>
            </a:r>
            <a:r>
              <a:rPr lang="en-US" dirty="0" smtClean="0"/>
              <a:t>effective, and </a:t>
            </a:r>
            <a:r>
              <a:rPr lang="en-US" dirty="0"/>
              <a:t>caring doctors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880245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1607</Words>
  <Application>Microsoft Office PowerPoint</Application>
  <PresentationFormat>Widescreen</PresentationFormat>
  <Paragraphs>132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Quality Assurance of Medical Education </vt:lpstr>
      <vt:lpstr>PowerPoint Presentation</vt:lpstr>
      <vt:lpstr>PowerPoint Presentation</vt:lpstr>
      <vt:lpstr>                     The concern </vt:lpstr>
      <vt:lpstr>PowerPoint Presentation</vt:lpstr>
      <vt:lpstr>Quality, Quality Control, Quality Assurance,  and Quality Improvement</vt:lpstr>
      <vt:lpstr> World Federation for Medical Education standards for internal quality management</vt:lpstr>
      <vt:lpstr>Quality Assurance System:</vt:lpstr>
      <vt:lpstr>            External QA </vt:lpstr>
      <vt:lpstr>                 Some Guiding frameworks                     Systems approach </vt:lpstr>
      <vt:lpstr>CIPP Model of Program Evaluation to be used for quality assessment.</vt:lpstr>
      <vt:lpstr>    The Comprehensive Quality Improvement Framework </vt:lpstr>
      <vt:lpstr>Key Components of Quality Improvement Framework</vt:lpstr>
      <vt:lpstr>Current system of accreditation of medical schools in India. </vt:lpstr>
      <vt:lpstr> Best practices in QA systems</vt:lpstr>
      <vt:lpstr>Best practices in QA systems</vt:lpstr>
      <vt:lpstr>                    Way forward</vt:lpstr>
      <vt:lpstr>            At the national level</vt:lpstr>
      <vt:lpstr>                     Conclusion</vt:lpstr>
      <vt:lpstr>Indian Medical Graduate (IMG)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Assurance of Medical Education</dc:title>
  <dc:creator>Lenovo</dc:creator>
  <cp:lastModifiedBy>Lenovo</cp:lastModifiedBy>
  <cp:revision>34</cp:revision>
  <dcterms:created xsi:type="dcterms:W3CDTF">2023-03-06T10:56:10Z</dcterms:created>
  <dcterms:modified xsi:type="dcterms:W3CDTF">2023-03-10T05:11:44Z</dcterms:modified>
</cp:coreProperties>
</file>